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0" r:id="rId5"/>
    <p:sldId id="258" r:id="rId6"/>
    <p:sldId id="272" r:id="rId7"/>
    <p:sldId id="259"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432"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8CE5-7A67-1E78-2DA6-DBDD3BBD05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18CCD2-0836-EE03-34B4-7B4F59068B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EDF58D-51E4-EE3D-4C7C-101FC46299E3}"/>
              </a:ext>
            </a:extLst>
          </p:cNvPr>
          <p:cNvSpPr>
            <a:spLocks noGrp="1"/>
          </p:cNvSpPr>
          <p:nvPr>
            <p:ph type="dt" sz="half" idx="10"/>
          </p:nvPr>
        </p:nvSpPr>
        <p:spPr/>
        <p:txBody>
          <a:bodyPr/>
          <a:lstStyle/>
          <a:p>
            <a:fld id="{9F3CDEAE-EEE0-4949-A25F-F55DBBD1EB73}" type="datetimeFigureOut">
              <a:rPr lang="en-US" smtClean="0"/>
              <a:t>9/16/2023</a:t>
            </a:fld>
            <a:endParaRPr lang="en-US"/>
          </a:p>
        </p:txBody>
      </p:sp>
      <p:sp>
        <p:nvSpPr>
          <p:cNvPr id="5" name="Footer Placeholder 4">
            <a:extLst>
              <a:ext uri="{FF2B5EF4-FFF2-40B4-BE49-F238E27FC236}">
                <a16:creationId xmlns:a16="http://schemas.microsoft.com/office/drawing/2014/main" id="{D1B2D9E3-B1F1-B7FB-C3AC-11BC231276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C9F56-6009-EE6D-1F1D-5F2FCD2C2778}"/>
              </a:ext>
            </a:extLst>
          </p:cNvPr>
          <p:cNvSpPr>
            <a:spLocks noGrp="1"/>
          </p:cNvSpPr>
          <p:nvPr>
            <p:ph type="sldNum" sz="quarter" idx="12"/>
          </p:nvPr>
        </p:nvSpPr>
        <p:spPr/>
        <p:txBody>
          <a:bodyPr/>
          <a:lstStyle/>
          <a:p>
            <a:fld id="{593166AD-B0FD-4777-82C5-7B0129417675}" type="slidenum">
              <a:rPr lang="en-US" smtClean="0"/>
              <a:t>‹#›</a:t>
            </a:fld>
            <a:endParaRPr lang="en-US"/>
          </a:p>
        </p:txBody>
      </p:sp>
    </p:spTree>
    <p:extLst>
      <p:ext uri="{BB962C8B-B14F-4D97-AF65-F5344CB8AC3E}">
        <p14:creationId xmlns:p14="http://schemas.microsoft.com/office/powerpoint/2010/main" val="127104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4D99-C911-B206-466F-ACA7A1CAF2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59CAC5-5312-F7F1-F7AD-2AB66E7C0D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C10A0-2447-CAC8-20EC-228E1D214BC0}"/>
              </a:ext>
            </a:extLst>
          </p:cNvPr>
          <p:cNvSpPr>
            <a:spLocks noGrp="1"/>
          </p:cNvSpPr>
          <p:nvPr>
            <p:ph type="dt" sz="half" idx="10"/>
          </p:nvPr>
        </p:nvSpPr>
        <p:spPr/>
        <p:txBody>
          <a:bodyPr/>
          <a:lstStyle/>
          <a:p>
            <a:fld id="{9F3CDEAE-EEE0-4949-A25F-F55DBBD1EB73}" type="datetimeFigureOut">
              <a:rPr lang="en-US" smtClean="0"/>
              <a:t>9/16/2023</a:t>
            </a:fld>
            <a:endParaRPr lang="en-US"/>
          </a:p>
        </p:txBody>
      </p:sp>
      <p:sp>
        <p:nvSpPr>
          <p:cNvPr id="5" name="Footer Placeholder 4">
            <a:extLst>
              <a:ext uri="{FF2B5EF4-FFF2-40B4-BE49-F238E27FC236}">
                <a16:creationId xmlns:a16="http://schemas.microsoft.com/office/drawing/2014/main" id="{3D3A9B2B-0010-B31A-36E8-71082111B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CD888-BAB0-BD96-6376-59BE8DAA1148}"/>
              </a:ext>
            </a:extLst>
          </p:cNvPr>
          <p:cNvSpPr>
            <a:spLocks noGrp="1"/>
          </p:cNvSpPr>
          <p:nvPr>
            <p:ph type="sldNum" sz="quarter" idx="12"/>
          </p:nvPr>
        </p:nvSpPr>
        <p:spPr/>
        <p:txBody>
          <a:bodyPr/>
          <a:lstStyle/>
          <a:p>
            <a:fld id="{593166AD-B0FD-4777-82C5-7B0129417675}" type="slidenum">
              <a:rPr lang="en-US" smtClean="0"/>
              <a:t>‹#›</a:t>
            </a:fld>
            <a:endParaRPr lang="en-US"/>
          </a:p>
        </p:txBody>
      </p:sp>
    </p:spTree>
    <p:extLst>
      <p:ext uri="{BB962C8B-B14F-4D97-AF65-F5344CB8AC3E}">
        <p14:creationId xmlns:p14="http://schemas.microsoft.com/office/powerpoint/2010/main" val="2775667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05D80F-979F-A8B7-1DB7-6A81D1686C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F489A0-0B6E-0509-A6A0-852862E195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2CCAE4-AEC8-D06A-BCEE-EAB2924F99DA}"/>
              </a:ext>
            </a:extLst>
          </p:cNvPr>
          <p:cNvSpPr>
            <a:spLocks noGrp="1"/>
          </p:cNvSpPr>
          <p:nvPr>
            <p:ph type="dt" sz="half" idx="10"/>
          </p:nvPr>
        </p:nvSpPr>
        <p:spPr/>
        <p:txBody>
          <a:bodyPr/>
          <a:lstStyle/>
          <a:p>
            <a:fld id="{9F3CDEAE-EEE0-4949-A25F-F55DBBD1EB73}" type="datetimeFigureOut">
              <a:rPr lang="en-US" smtClean="0"/>
              <a:t>9/16/2023</a:t>
            </a:fld>
            <a:endParaRPr lang="en-US"/>
          </a:p>
        </p:txBody>
      </p:sp>
      <p:sp>
        <p:nvSpPr>
          <p:cNvPr id="5" name="Footer Placeholder 4">
            <a:extLst>
              <a:ext uri="{FF2B5EF4-FFF2-40B4-BE49-F238E27FC236}">
                <a16:creationId xmlns:a16="http://schemas.microsoft.com/office/drawing/2014/main" id="{4A2FA310-7CF0-B3C7-037C-88DEED570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2503D-9946-B1C6-407A-FDDEBD9E8B0C}"/>
              </a:ext>
            </a:extLst>
          </p:cNvPr>
          <p:cNvSpPr>
            <a:spLocks noGrp="1"/>
          </p:cNvSpPr>
          <p:nvPr>
            <p:ph type="sldNum" sz="quarter" idx="12"/>
          </p:nvPr>
        </p:nvSpPr>
        <p:spPr/>
        <p:txBody>
          <a:bodyPr/>
          <a:lstStyle/>
          <a:p>
            <a:fld id="{593166AD-B0FD-4777-82C5-7B0129417675}" type="slidenum">
              <a:rPr lang="en-US" smtClean="0"/>
              <a:t>‹#›</a:t>
            </a:fld>
            <a:endParaRPr lang="en-US"/>
          </a:p>
        </p:txBody>
      </p:sp>
    </p:spTree>
    <p:extLst>
      <p:ext uri="{BB962C8B-B14F-4D97-AF65-F5344CB8AC3E}">
        <p14:creationId xmlns:p14="http://schemas.microsoft.com/office/powerpoint/2010/main" val="2447263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6295D-5D6C-9B8C-EF18-4071F9EDF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9BC356-E33E-6E94-AB17-23BD108E1B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9121-BCF5-E44B-9DEC-8875E0761F8F}"/>
              </a:ext>
            </a:extLst>
          </p:cNvPr>
          <p:cNvSpPr>
            <a:spLocks noGrp="1"/>
          </p:cNvSpPr>
          <p:nvPr>
            <p:ph type="dt" sz="half" idx="10"/>
          </p:nvPr>
        </p:nvSpPr>
        <p:spPr/>
        <p:txBody>
          <a:bodyPr/>
          <a:lstStyle/>
          <a:p>
            <a:fld id="{9F3CDEAE-EEE0-4949-A25F-F55DBBD1EB73}" type="datetimeFigureOut">
              <a:rPr lang="en-US" smtClean="0"/>
              <a:t>9/16/2023</a:t>
            </a:fld>
            <a:endParaRPr lang="en-US"/>
          </a:p>
        </p:txBody>
      </p:sp>
      <p:sp>
        <p:nvSpPr>
          <p:cNvPr id="5" name="Footer Placeholder 4">
            <a:extLst>
              <a:ext uri="{FF2B5EF4-FFF2-40B4-BE49-F238E27FC236}">
                <a16:creationId xmlns:a16="http://schemas.microsoft.com/office/drawing/2014/main" id="{AA89FBF1-26C0-E484-DBE0-B358C3C00C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7972F-10D7-F187-9505-CBA961A49ACB}"/>
              </a:ext>
            </a:extLst>
          </p:cNvPr>
          <p:cNvSpPr>
            <a:spLocks noGrp="1"/>
          </p:cNvSpPr>
          <p:nvPr>
            <p:ph type="sldNum" sz="quarter" idx="12"/>
          </p:nvPr>
        </p:nvSpPr>
        <p:spPr/>
        <p:txBody>
          <a:bodyPr/>
          <a:lstStyle/>
          <a:p>
            <a:fld id="{593166AD-B0FD-4777-82C5-7B0129417675}" type="slidenum">
              <a:rPr lang="en-US" smtClean="0"/>
              <a:t>‹#›</a:t>
            </a:fld>
            <a:endParaRPr lang="en-US"/>
          </a:p>
        </p:txBody>
      </p:sp>
    </p:spTree>
    <p:extLst>
      <p:ext uri="{BB962C8B-B14F-4D97-AF65-F5344CB8AC3E}">
        <p14:creationId xmlns:p14="http://schemas.microsoft.com/office/powerpoint/2010/main" val="1768311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B2A2E-D19D-1F44-6115-2876D346E9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D80324-5616-0B23-B8F7-E8CE8BAE22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A41C52-A8D5-9B68-AD45-197AF6C94F22}"/>
              </a:ext>
            </a:extLst>
          </p:cNvPr>
          <p:cNvSpPr>
            <a:spLocks noGrp="1"/>
          </p:cNvSpPr>
          <p:nvPr>
            <p:ph type="dt" sz="half" idx="10"/>
          </p:nvPr>
        </p:nvSpPr>
        <p:spPr/>
        <p:txBody>
          <a:bodyPr/>
          <a:lstStyle/>
          <a:p>
            <a:fld id="{9F3CDEAE-EEE0-4949-A25F-F55DBBD1EB73}" type="datetimeFigureOut">
              <a:rPr lang="en-US" smtClean="0"/>
              <a:t>9/16/2023</a:t>
            </a:fld>
            <a:endParaRPr lang="en-US"/>
          </a:p>
        </p:txBody>
      </p:sp>
      <p:sp>
        <p:nvSpPr>
          <p:cNvPr id="5" name="Footer Placeholder 4">
            <a:extLst>
              <a:ext uri="{FF2B5EF4-FFF2-40B4-BE49-F238E27FC236}">
                <a16:creationId xmlns:a16="http://schemas.microsoft.com/office/drawing/2014/main" id="{41C1E677-06A3-0B72-D53E-BDD1A58E3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6AAE6-639B-F854-B081-C3F987A7CCFB}"/>
              </a:ext>
            </a:extLst>
          </p:cNvPr>
          <p:cNvSpPr>
            <a:spLocks noGrp="1"/>
          </p:cNvSpPr>
          <p:nvPr>
            <p:ph type="sldNum" sz="quarter" idx="12"/>
          </p:nvPr>
        </p:nvSpPr>
        <p:spPr/>
        <p:txBody>
          <a:bodyPr/>
          <a:lstStyle/>
          <a:p>
            <a:fld id="{593166AD-B0FD-4777-82C5-7B0129417675}" type="slidenum">
              <a:rPr lang="en-US" smtClean="0"/>
              <a:t>‹#›</a:t>
            </a:fld>
            <a:endParaRPr lang="en-US"/>
          </a:p>
        </p:txBody>
      </p:sp>
    </p:spTree>
    <p:extLst>
      <p:ext uri="{BB962C8B-B14F-4D97-AF65-F5344CB8AC3E}">
        <p14:creationId xmlns:p14="http://schemas.microsoft.com/office/powerpoint/2010/main" val="531648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41D16-A3B0-0816-BAFE-1DCFE23A8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3F0477-3BA5-35C1-F8A9-EF04EC02E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BCC934-05ED-982F-0CC7-FB8784DD00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B51977-B85D-2AAD-CBB0-4E6FB0F64CC5}"/>
              </a:ext>
            </a:extLst>
          </p:cNvPr>
          <p:cNvSpPr>
            <a:spLocks noGrp="1"/>
          </p:cNvSpPr>
          <p:nvPr>
            <p:ph type="dt" sz="half" idx="10"/>
          </p:nvPr>
        </p:nvSpPr>
        <p:spPr/>
        <p:txBody>
          <a:bodyPr/>
          <a:lstStyle/>
          <a:p>
            <a:fld id="{9F3CDEAE-EEE0-4949-A25F-F55DBBD1EB73}" type="datetimeFigureOut">
              <a:rPr lang="en-US" smtClean="0"/>
              <a:t>9/16/2023</a:t>
            </a:fld>
            <a:endParaRPr lang="en-US"/>
          </a:p>
        </p:txBody>
      </p:sp>
      <p:sp>
        <p:nvSpPr>
          <p:cNvPr id="6" name="Footer Placeholder 5">
            <a:extLst>
              <a:ext uri="{FF2B5EF4-FFF2-40B4-BE49-F238E27FC236}">
                <a16:creationId xmlns:a16="http://schemas.microsoft.com/office/drawing/2014/main" id="{22B195D1-4170-E1C3-C693-047E6052B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B1B72C-B504-2346-F796-25D0B1DFD3B4}"/>
              </a:ext>
            </a:extLst>
          </p:cNvPr>
          <p:cNvSpPr>
            <a:spLocks noGrp="1"/>
          </p:cNvSpPr>
          <p:nvPr>
            <p:ph type="sldNum" sz="quarter" idx="12"/>
          </p:nvPr>
        </p:nvSpPr>
        <p:spPr/>
        <p:txBody>
          <a:bodyPr/>
          <a:lstStyle/>
          <a:p>
            <a:fld id="{593166AD-B0FD-4777-82C5-7B0129417675}" type="slidenum">
              <a:rPr lang="en-US" smtClean="0"/>
              <a:t>‹#›</a:t>
            </a:fld>
            <a:endParaRPr lang="en-US"/>
          </a:p>
        </p:txBody>
      </p:sp>
    </p:spTree>
    <p:extLst>
      <p:ext uri="{BB962C8B-B14F-4D97-AF65-F5344CB8AC3E}">
        <p14:creationId xmlns:p14="http://schemas.microsoft.com/office/powerpoint/2010/main" val="3446242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427B-DEA2-F91D-D757-F8F2663834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387AC-70BC-1E66-5019-2D3904EE9C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A00AA1-A576-4F88-9B7F-9C7AF438E9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CC6C7-7EC2-9E6E-24A9-12CCCA1E6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D39CC6-7620-1860-1FA8-1AADF5B123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46D54D-0457-8BDB-7FAC-4B10930A4528}"/>
              </a:ext>
            </a:extLst>
          </p:cNvPr>
          <p:cNvSpPr>
            <a:spLocks noGrp="1"/>
          </p:cNvSpPr>
          <p:nvPr>
            <p:ph type="dt" sz="half" idx="10"/>
          </p:nvPr>
        </p:nvSpPr>
        <p:spPr/>
        <p:txBody>
          <a:bodyPr/>
          <a:lstStyle/>
          <a:p>
            <a:fld id="{9F3CDEAE-EEE0-4949-A25F-F55DBBD1EB73}" type="datetimeFigureOut">
              <a:rPr lang="en-US" smtClean="0"/>
              <a:t>9/16/2023</a:t>
            </a:fld>
            <a:endParaRPr lang="en-US"/>
          </a:p>
        </p:txBody>
      </p:sp>
      <p:sp>
        <p:nvSpPr>
          <p:cNvPr id="8" name="Footer Placeholder 7">
            <a:extLst>
              <a:ext uri="{FF2B5EF4-FFF2-40B4-BE49-F238E27FC236}">
                <a16:creationId xmlns:a16="http://schemas.microsoft.com/office/drawing/2014/main" id="{F6104238-FA49-857D-1FE6-AE0C02F5BF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8C51D2-78DE-EED7-3889-6ED0888161E0}"/>
              </a:ext>
            </a:extLst>
          </p:cNvPr>
          <p:cNvSpPr>
            <a:spLocks noGrp="1"/>
          </p:cNvSpPr>
          <p:nvPr>
            <p:ph type="sldNum" sz="quarter" idx="12"/>
          </p:nvPr>
        </p:nvSpPr>
        <p:spPr/>
        <p:txBody>
          <a:bodyPr/>
          <a:lstStyle/>
          <a:p>
            <a:fld id="{593166AD-B0FD-4777-82C5-7B0129417675}" type="slidenum">
              <a:rPr lang="en-US" smtClean="0"/>
              <a:t>‹#›</a:t>
            </a:fld>
            <a:endParaRPr lang="en-US"/>
          </a:p>
        </p:txBody>
      </p:sp>
    </p:spTree>
    <p:extLst>
      <p:ext uri="{BB962C8B-B14F-4D97-AF65-F5344CB8AC3E}">
        <p14:creationId xmlns:p14="http://schemas.microsoft.com/office/powerpoint/2010/main" val="2837242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46EB-2D65-DDA7-B2BD-4A5088D0C7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3409BD-E2A6-7729-17BF-831579146BAF}"/>
              </a:ext>
            </a:extLst>
          </p:cNvPr>
          <p:cNvSpPr>
            <a:spLocks noGrp="1"/>
          </p:cNvSpPr>
          <p:nvPr>
            <p:ph type="dt" sz="half" idx="10"/>
          </p:nvPr>
        </p:nvSpPr>
        <p:spPr/>
        <p:txBody>
          <a:bodyPr/>
          <a:lstStyle/>
          <a:p>
            <a:fld id="{9F3CDEAE-EEE0-4949-A25F-F55DBBD1EB73}" type="datetimeFigureOut">
              <a:rPr lang="en-US" smtClean="0"/>
              <a:t>9/16/2023</a:t>
            </a:fld>
            <a:endParaRPr lang="en-US"/>
          </a:p>
        </p:txBody>
      </p:sp>
      <p:sp>
        <p:nvSpPr>
          <p:cNvPr id="4" name="Footer Placeholder 3">
            <a:extLst>
              <a:ext uri="{FF2B5EF4-FFF2-40B4-BE49-F238E27FC236}">
                <a16:creationId xmlns:a16="http://schemas.microsoft.com/office/drawing/2014/main" id="{DBB45122-02B6-4D6B-ED49-18C2B258F4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819AF-77C7-FE24-55D3-CA3F07417A45}"/>
              </a:ext>
            </a:extLst>
          </p:cNvPr>
          <p:cNvSpPr>
            <a:spLocks noGrp="1"/>
          </p:cNvSpPr>
          <p:nvPr>
            <p:ph type="sldNum" sz="quarter" idx="12"/>
          </p:nvPr>
        </p:nvSpPr>
        <p:spPr/>
        <p:txBody>
          <a:bodyPr/>
          <a:lstStyle/>
          <a:p>
            <a:fld id="{593166AD-B0FD-4777-82C5-7B0129417675}" type="slidenum">
              <a:rPr lang="en-US" smtClean="0"/>
              <a:t>‹#›</a:t>
            </a:fld>
            <a:endParaRPr lang="en-US"/>
          </a:p>
        </p:txBody>
      </p:sp>
    </p:spTree>
    <p:extLst>
      <p:ext uri="{BB962C8B-B14F-4D97-AF65-F5344CB8AC3E}">
        <p14:creationId xmlns:p14="http://schemas.microsoft.com/office/powerpoint/2010/main" val="210369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0D3E26-D6CC-9DE9-0DDB-63519CECFEE3}"/>
              </a:ext>
            </a:extLst>
          </p:cNvPr>
          <p:cNvSpPr>
            <a:spLocks noGrp="1"/>
          </p:cNvSpPr>
          <p:nvPr>
            <p:ph type="dt" sz="half" idx="10"/>
          </p:nvPr>
        </p:nvSpPr>
        <p:spPr/>
        <p:txBody>
          <a:bodyPr/>
          <a:lstStyle/>
          <a:p>
            <a:fld id="{9F3CDEAE-EEE0-4949-A25F-F55DBBD1EB73}" type="datetimeFigureOut">
              <a:rPr lang="en-US" smtClean="0"/>
              <a:t>9/16/2023</a:t>
            </a:fld>
            <a:endParaRPr lang="en-US"/>
          </a:p>
        </p:txBody>
      </p:sp>
      <p:sp>
        <p:nvSpPr>
          <p:cNvPr id="3" name="Footer Placeholder 2">
            <a:extLst>
              <a:ext uri="{FF2B5EF4-FFF2-40B4-BE49-F238E27FC236}">
                <a16:creationId xmlns:a16="http://schemas.microsoft.com/office/drawing/2014/main" id="{FC02B3A6-661D-9864-247E-4965AD97CE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4EE892-C2DC-9DB4-8B36-7F453C1D836F}"/>
              </a:ext>
            </a:extLst>
          </p:cNvPr>
          <p:cNvSpPr>
            <a:spLocks noGrp="1"/>
          </p:cNvSpPr>
          <p:nvPr>
            <p:ph type="sldNum" sz="quarter" idx="12"/>
          </p:nvPr>
        </p:nvSpPr>
        <p:spPr/>
        <p:txBody>
          <a:bodyPr/>
          <a:lstStyle/>
          <a:p>
            <a:fld id="{593166AD-B0FD-4777-82C5-7B0129417675}" type="slidenum">
              <a:rPr lang="en-US" smtClean="0"/>
              <a:t>‹#›</a:t>
            </a:fld>
            <a:endParaRPr lang="en-US"/>
          </a:p>
        </p:txBody>
      </p:sp>
    </p:spTree>
    <p:extLst>
      <p:ext uri="{BB962C8B-B14F-4D97-AF65-F5344CB8AC3E}">
        <p14:creationId xmlns:p14="http://schemas.microsoft.com/office/powerpoint/2010/main" val="1404769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9680-D5E7-9E93-F980-7A56911C6F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07D166-B81B-A4A6-35E6-1364482CA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EB9C9C-A24C-262D-7AC4-20A3D3230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DE6DAB-20EB-23E6-734A-7A9646BEC91D}"/>
              </a:ext>
            </a:extLst>
          </p:cNvPr>
          <p:cNvSpPr>
            <a:spLocks noGrp="1"/>
          </p:cNvSpPr>
          <p:nvPr>
            <p:ph type="dt" sz="half" idx="10"/>
          </p:nvPr>
        </p:nvSpPr>
        <p:spPr/>
        <p:txBody>
          <a:bodyPr/>
          <a:lstStyle/>
          <a:p>
            <a:fld id="{9F3CDEAE-EEE0-4949-A25F-F55DBBD1EB73}" type="datetimeFigureOut">
              <a:rPr lang="en-US" smtClean="0"/>
              <a:t>9/16/2023</a:t>
            </a:fld>
            <a:endParaRPr lang="en-US"/>
          </a:p>
        </p:txBody>
      </p:sp>
      <p:sp>
        <p:nvSpPr>
          <p:cNvPr id="6" name="Footer Placeholder 5">
            <a:extLst>
              <a:ext uri="{FF2B5EF4-FFF2-40B4-BE49-F238E27FC236}">
                <a16:creationId xmlns:a16="http://schemas.microsoft.com/office/drawing/2014/main" id="{B285B46D-F819-652D-2074-4D1B0F037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8C706-0DB4-6038-DF87-9090F5E2F3B6}"/>
              </a:ext>
            </a:extLst>
          </p:cNvPr>
          <p:cNvSpPr>
            <a:spLocks noGrp="1"/>
          </p:cNvSpPr>
          <p:nvPr>
            <p:ph type="sldNum" sz="quarter" idx="12"/>
          </p:nvPr>
        </p:nvSpPr>
        <p:spPr/>
        <p:txBody>
          <a:bodyPr/>
          <a:lstStyle/>
          <a:p>
            <a:fld id="{593166AD-B0FD-4777-82C5-7B0129417675}" type="slidenum">
              <a:rPr lang="en-US" smtClean="0"/>
              <a:t>‹#›</a:t>
            </a:fld>
            <a:endParaRPr lang="en-US"/>
          </a:p>
        </p:txBody>
      </p:sp>
    </p:spTree>
    <p:extLst>
      <p:ext uri="{BB962C8B-B14F-4D97-AF65-F5344CB8AC3E}">
        <p14:creationId xmlns:p14="http://schemas.microsoft.com/office/powerpoint/2010/main" val="3166913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8F451-62C1-A008-4A64-FAF69E5AD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7C67C7-BBF7-6C98-8F1E-9B4CBF8E47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CD146A-10DC-BBA6-D4E6-D422B229C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09192-1F77-8D2F-A4E0-90507D62316A}"/>
              </a:ext>
            </a:extLst>
          </p:cNvPr>
          <p:cNvSpPr>
            <a:spLocks noGrp="1"/>
          </p:cNvSpPr>
          <p:nvPr>
            <p:ph type="dt" sz="half" idx="10"/>
          </p:nvPr>
        </p:nvSpPr>
        <p:spPr/>
        <p:txBody>
          <a:bodyPr/>
          <a:lstStyle/>
          <a:p>
            <a:fld id="{9F3CDEAE-EEE0-4949-A25F-F55DBBD1EB73}" type="datetimeFigureOut">
              <a:rPr lang="en-US" smtClean="0"/>
              <a:t>9/16/2023</a:t>
            </a:fld>
            <a:endParaRPr lang="en-US"/>
          </a:p>
        </p:txBody>
      </p:sp>
      <p:sp>
        <p:nvSpPr>
          <p:cNvPr id="6" name="Footer Placeholder 5">
            <a:extLst>
              <a:ext uri="{FF2B5EF4-FFF2-40B4-BE49-F238E27FC236}">
                <a16:creationId xmlns:a16="http://schemas.microsoft.com/office/drawing/2014/main" id="{2C77CF86-E1ED-B376-FFCB-A567C8CE98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835FC-1764-CDA5-3852-36431FF20B98}"/>
              </a:ext>
            </a:extLst>
          </p:cNvPr>
          <p:cNvSpPr>
            <a:spLocks noGrp="1"/>
          </p:cNvSpPr>
          <p:nvPr>
            <p:ph type="sldNum" sz="quarter" idx="12"/>
          </p:nvPr>
        </p:nvSpPr>
        <p:spPr/>
        <p:txBody>
          <a:bodyPr/>
          <a:lstStyle/>
          <a:p>
            <a:fld id="{593166AD-B0FD-4777-82C5-7B0129417675}" type="slidenum">
              <a:rPr lang="en-US" smtClean="0"/>
              <a:t>‹#›</a:t>
            </a:fld>
            <a:endParaRPr lang="en-US"/>
          </a:p>
        </p:txBody>
      </p:sp>
    </p:spTree>
    <p:extLst>
      <p:ext uri="{BB962C8B-B14F-4D97-AF65-F5344CB8AC3E}">
        <p14:creationId xmlns:p14="http://schemas.microsoft.com/office/powerpoint/2010/main" val="7310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BB7903-CF02-F87E-4827-3144AAB7FD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4EE085-416E-43C0-7C8B-202292214C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CB3EF0-2DE2-4A5B-A3A1-F5E9B6D23F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CDEAE-EEE0-4949-A25F-F55DBBD1EB73}" type="datetimeFigureOut">
              <a:rPr lang="en-US" smtClean="0"/>
              <a:t>9/16/2023</a:t>
            </a:fld>
            <a:endParaRPr lang="en-US"/>
          </a:p>
        </p:txBody>
      </p:sp>
      <p:sp>
        <p:nvSpPr>
          <p:cNvPr id="5" name="Footer Placeholder 4">
            <a:extLst>
              <a:ext uri="{FF2B5EF4-FFF2-40B4-BE49-F238E27FC236}">
                <a16:creationId xmlns:a16="http://schemas.microsoft.com/office/drawing/2014/main" id="{6A1598FB-EC77-AA8B-B0B2-68828A1D7E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B2745F-D1D4-C61A-1BB9-39A7557EED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166AD-B0FD-4777-82C5-7B0129417675}" type="slidenum">
              <a:rPr lang="en-US" smtClean="0"/>
              <a:t>‹#›</a:t>
            </a:fld>
            <a:endParaRPr lang="en-US"/>
          </a:p>
        </p:txBody>
      </p:sp>
    </p:spTree>
    <p:extLst>
      <p:ext uri="{BB962C8B-B14F-4D97-AF65-F5344CB8AC3E}">
        <p14:creationId xmlns:p14="http://schemas.microsoft.com/office/powerpoint/2010/main" val="2932285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mailto:jshullon@gmail.com" TargetMode="External"/><Relationship Id="rId2" Type="http://schemas.openxmlformats.org/officeDocument/2006/relationships/hyperlink" Target="mailto:rvrao@eandallc.net"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ong shot of a building&#10;&#10;Description automatically generated">
            <a:extLst>
              <a:ext uri="{FF2B5EF4-FFF2-40B4-BE49-F238E27FC236}">
                <a16:creationId xmlns:a16="http://schemas.microsoft.com/office/drawing/2014/main" id="{5BD5682A-CCD8-9C6C-6A7D-902E0C39EA0E}"/>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l="11352" t="28009" r="5597" b="32353"/>
          <a:stretch/>
        </p:blipFill>
        <p:spPr>
          <a:xfrm>
            <a:off x="1" y="1466064"/>
            <a:ext cx="12192000" cy="3272750"/>
          </a:xfrm>
          <a:prstGeom prst="rect">
            <a:avLst/>
          </a:prstGeom>
        </p:spPr>
      </p:pic>
      <p:pic>
        <p:nvPicPr>
          <p:cNvPr id="7" name="Picture 6" descr="A green and white logo&#10;&#10;Description automatically generated">
            <a:extLst>
              <a:ext uri="{FF2B5EF4-FFF2-40B4-BE49-F238E27FC236}">
                <a16:creationId xmlns:a16="http://schemas.microsoft.com/office/drawing/2014/main" id="{5A634B54-775A-0AEB-FBED-4C741BA5B461}"/>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973121" y="1027611"/>
            <a:ext cx="1833750" cy="1421974"/>
          </a:xfrm>
          <a:prstGeom prst="rect">
            <a:avLst/>
          </a:prstGeom>
        </p:spPr>
      </p:pic>
      <p:sp>
        <p:nvSpPr>
          <p:cNvPr id="8" name="TextBox 7">
            <a:extLst>
              <a:ext uri="{FF2B5EF4-FFF2-40B4-BE49-F238E27FC236}">
                <a16:creationId xmlns:a16="http://schemas.microsoft.com/office/drawing/2014/main" id="{BC56EFF2-D56C-6FE6-0532-163F0E33A04A}"/>
              </a:ext>
            </a:extLst>
          </p:cNvPr>
          <p:cNvSpPr txBox="1"/>
          <p:nvPr/>
        </p:nvSpPr>
        <p:spPr>
          <a:xfrm>
            <a:off x="2806871" y="1096732"/>
            <a:ext cx="4462943" cy="369332"/>
          </a:xfrm>
          <a:prstGeom prst="rect">
            <a:avLst/>
          </a:prstGeom>
          <a:noFill/>
        </p:spPr>
        <p:txBody>
          <a:bodyPr wrap="square" rtlCol="0">
            <a:spAutoFit/>
          </a:bodyPr>
          <a:lstStyle/>
          <a:p>
            <a:r>
              <a:rPr lang="en-US" dirty="0">
                <a:solidFill>
                  <a:schemeClr val="tx1">
                    <a:lumMod val="65000"/>
                    <a:lumOff val="35000"/>
                  </a:schemeClr>
                </a:solidFill>
                <a:latin typeface="Swis721 BT" panose="020B0504020202020204" pitchFamily="34" charset="0"/>
              </a:rPr>
              <a:t>E&amp;A Enterprises LLC</a:t>
            </a:r>
          </a:p>
        </p:txBody>
      </p:sp>
    </p:spTree>
    <p:extLst>
      <p:ext uri="{BB962C8B-B14F-4D97-AF65-F5344CB8AC3E}">
        <p14:creationId xmlns:p14="http://schemas.microsoft.com/office/powerpoint/2010/main" val="181567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print of a building&#10;&#10;Description automatically generated">
            <a:extLst>
              <a:ext uri="{FF2B5EF4-FFF2-40B4-BE49-F238E27FC236}">
                <a16:creationId xmlns:a16="http://schemas.microsoft.com/office/drawing/2014/main" id="{80CD0517-59A8-62E3-F495-7D8C122C4320}"/>
              </a:ext>
            </a:extLst>
          </p:cNvPr>
          <p:cNvPicPr>
            <a:picLocks noChangeAspect="1"/>
          </p:cNvPicPr>
          <p:nvPr/>
        </p:nvPicPr>
        <p:blipFill rotWithShape="1">
          <a:blip r:embed="rId2">
            <a:extLst>
              <a:ext uri="{28A0092B-C50C-407E-A947-70E740481C1C}">
                <a14:useLocalDpi xmlns:a14="http://schemas.microsoft.com/office/drawing/2010/main" val="0"/>
              </a:ext>
            </a:extLst>
          </a:blip>
          <a:srcRect l="21389" r="7880"/>
          <a:stretch/>
        </p:blipFill>
        <p:spPr>
          <a:xfrm>
            <a:off x="3988618" y="663543"/>
            <a:ext cx="4460057" cy="4203732"/>
          </a:xfrm>
          <a:prstGeom prst="rect">
            <a:avLst/>
          </a:prstGeom>
        </p:spPr>
      </p:pic>
      <p:sp>
        <p:nvSpPr>
          <p:cNvPr id="4" name="TextBox 3">
            <a:extLst>
              <a:ext uri="{FF2B5EF4-FFF2-40B4-BE49-F238E27FC236}">
                <a16:creationId xmlns:a16="http://schemas.microsoft.com/office/drawing/2014/main" id="{3A2C18FC-8000-241D-2ACF-C4E99313C1FB}"/>
              </a:ext>
            </a:extLst>
          </p:cNvPr>
          <p:cNvSpPr txBox="1"/>
          <p:nvPr/>
        </p:nvSpPr>
        <p:spPr>
          <a:xfrm>
            <a:off x="935710" y="1088026"/>
            <a:ext cx="3052908" cy="3600986"/>
          </a:xfrm>
          <a:prstGeom prst="rect">
            <a:avLst/>
          </a:prstGeom>
          <a:noFill/>
        </p:spPr>
        <p:txBody>
          <a:bodyPr wrap="square" rtlCol="0">
            <a:spAutoFit/>
          </a:bodyPr>
          <a:lstStyle/>
          <a:p>
            <a:r>
              <a:rPr lang="en-US" sz="2000" dirty="0">
                <a:solidFill>
                  <a:schemeClr val="tx1">
                    <a:lumMod val="50000"/>
                    <a:lumOff val="50000"/>
                  </a:schemeClr>
                </a:solidFill>
                <a:latin typeface="Swis721 BT" panose="020B0504020202020204" pitchFamily="34" charset="0"/>
              </a:rPr>
              <a:t>The Future Awaits </a:t>
            </a:r>
          </a:p>
          <a:p>
            <a:r>
              <a:rPr lang="en-US" sz="1600" dirty="0">
                <a:solidFill>
                  <a:schemeClr val="tx1">
                    <a:lumMod val="50000"/>
                    <a:lumOff val="50000"/>
                  </a:schemeClr>
                </a:solidFill>
                <a:latin typeface="Swis721 BT" panose="020B0504020202020204" pitchFamily="34" charset="0"/>
              </a:rPr>
              <a:t>Middle Road – Bettendorf, IA</a:t>
            </a:r>
          </a:p>
          <a:p>
            <a:pPr algn="just"/>
            <a:r>
              <a:rPr lang="en-US" sz="1600" dirty="0">
                <a:solidFill>
                  <a:schemeClr val="tx1">
                    <a:lumMod val="50000"/>
                    <a:lumOff val="50000"/>
                  </a:schemeClr>
                </a:solidFill>
                <a:latin typeface="Swis721 BT" panose="020B0504020202020204" pitchFamily="34" charset="0"/>
              </a:rPr>
              <a:t>Located along one of the major arterial roads, this mixed-use development the also includes townhomes, is strategically positioned to serve the vibrant North and the serene South sides of Bettendorf. A 1500 feet of “beach front” for this 16-acre land is beginning to get tremendous traction and attention. Stay tuned for more updates. </a:t>
            </a:r>
          </a:p>
        </p:txBody>
      </p:sp>
    </p:spTree>
    <p:extLst>
      <p:ext uri="{BB962C8B-B14F-4D97-AF65-F5344CB8AC3E}">
        <p14:creationId xmlns:p14="http://schemas.microsoft.com/office/powerpoint/2010/main" val="4077058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6D0E11-48C8-02B3-50A3-41C6B50B16DB}"/>
              </a:ext>
            </a:extLst>
          </p:cNvPr>
          <p:cNvSpPr txBox="1"/>
          <p:nvPr/>
        </p:nvSpPr>
        <p:spPr>
          <a:xfrm>
            <a:off x="935710" y="266510"/>
            <a:ext cx="4462943" cy="584775"/>
          </a:xfrm>
          <a:prstGeom prst="rect">
            <a:avLst/>
          </a:prstGeom>
          <a:noFill/>
        </p:spPr>
        <p:txBody>
          <a:bodyPr wrap="square" rtlCol="0">
            <a:spAutoFit/>
          </a:bodyPr>
          <a:lstStyle/>
          <a:p>
            <a:r>
              <a:rPr lang="en-US" sz="3200" dirty="0">
                <a:solidFill>
                  <a:schemeClr val="tx1">
                    <a:lumMod val="50000"/>
                    <a:lumOff val="50000"/>
                  </a:schemeClr>
                </a:solidFill>
                <a:latin typeface="Swis721 BT" panose="020B0504020202020204" pitchFamily="34" charset="0"/>
              </a:rPr>
              <a:t>Process</a:t>
            </a:r>
          </a:p>
        </p:txBody>
      </p:sp>
      <p:sp>
        <p:nvSpPr>
          <p:cNvPr id="3" name="TextBox 2">
            <a:extLst>
              <a:ext uri="{FF2B5EF4-FFF2-40B4-BE49-F238E27FC236}">
                <a16:creationId xmlns:a16="http://schemas.microsoft.com/office/drawing/2014/main" id="{531AC955-94FD-F297-D2B5-54D5C8C0C551}"/>
              </a:ext>
            </a:extLst>
          </p:cNvPr>
          <p:cNvSpPr txBox="1"/>
          <p:nvPr/>
        </p:nvSpPr>
        <p:spPr>
          <a:xfrm>
            <a:off x="935710" y="851285"/>
            <a:ext cx="6415731" cy="1631216"/>
          </a:xfrm>
          <a:prstGeom prst="rect">
            <a:avLst/>
          </a:prstGeom>
          <a:noFill/>
        </p:spPr>
        <p:txBody>
          <a:bodyPr wrap="square" rtlCol="0">
            <a:spAutoFit/>
          </a:bodyPr>
          <a:lstStyle/>
          <a:p>
            <a:r>
              <a:rPr lang="en-US" sz="2000" dirty="0">
                <a:solidFill>
                  <a:schemeClr val="tx1">
                    <a:lumMod val="50000"/>
                    <a:lumOff val="50000"/>
                  </a:schemeClr>
                </a:solidFill>
                <a:latin typeface="Swis721 BT" panose="020B0504020202020204" pitchFamily="34" charset="0"/>
              </a:rPr>
              <a:t>Land Acquisition </a:t>
            </a:r>
          </a:p>
          <a:p>
            <a:pPr algn="just"/>
            <a:r>
              <a:rPr lang="en-US" sz="1600" dirty="0">
                <a:solidFill>
                  <a:schemeClr val="tx1">
                    <a:lumMod val="50000"/>
                    <a:lumOff val="50000"/>
                  </a:schemeClr>
                </a:solidFill>
                <a:latin typeface="Swis721 BT" panose="020B0504020202020204" pitchFamily="34" charset="0"/>
              </a:rPr>
              <a:t>We are always on the lookout for exceptional opportunities to transform vacant land into thriving communities and innovative developments. We conduct thorough due diligence, including land surveys, environmental assessments and legal reviews, to ensure the land meets our high standards.</a:t>
            </a:r>
          </a:p>
        </p:txBody>
      </p:sp>
      <p:sp>
        <p:nvSpPr>
          <p:cNvPr id="6" name="TextBox 5">
            <a:extLst>
              <a:ext uri="{FF2B5EF4-FFF2-40B4-BE49-F238E27FC236}">
                <a16:creationId xmlns:a16="http://schemas.microsoft.com/office/drawing/2014/main" id="{F1C75E7E-6F2A-55A4-7628-90A249F9D812}"/>
              </a:ext>
            </a:extLst>
          </p:cNvPr>
          <p:cNvSpPr txBox="1"/>
          <p:nvPr/>
        </p:nvSpPr>
        <p:spPr>
          <a:xfrm>
            <a:off x="935708" y="2592931"/>
            <a:ext cx="6415731" cy="1631216"/>
          </a:xfrm>
          <a:prstGeom prst="rect">
            <a:avLst/>
          </a:prstGeom>
          <a:noFill/>
        </p:spPr>
        <p:txBody>
          <a:bodyPr wrap="square" rtlCol="0">
            <a:spAutoFit/>
          </a:bodyPr>
          <a:lstStyle/>
          <a:p>
            <a:r>
              <a:rPr lang="en-US" sz="2000" dirty="0">
                <a:solidFill>
                  <a:schemeClr val="tx1">
                    <a:lumMod val="50000"/>
                    <a:lumOff val="50000"/>
                  </a:schemeClr>
                </a:solidFill>
                <a:latin typeface="Swis721 BT" panose="020B0504020202020204" pitchFamily="34" charset="0"/>
              </a:rPr>
              <a:t>Master Planning</a:t>
            </a:r>
          </a:p>
          <a:p>
            <a:pPr algn="just"/>
            <a:r>
              <a:rPr lang="en-US" sz="1600" dirty="0">
                <a:solidFill>
                  <a:schemeClr val="tx1">
                    <a:lumMod val="50000"/>
                    <a:lumOff val="50000"/>
                  </a:schemeClr>
                </a:solidFill>
                <a:latin typeface="Swis721 BT" panose="020B0504020202020204" pitchFamily="34" charset="0"/>
              </a:rPr>
              <a:t>Once acquired, our experienced architects and planners collaborate to envision the best use of the land whether it is for residential, commercial or mixed-use purposes. We engage neighborhoods and local communities to ensure that our projects achieve common goals.</a:t>
            </a:r>
          </a:p>
        </p:txBody>
      </p:sp>
      <p:sp>
        <p:nvSpPr>
          <p:cNvPr id="9" name="TextBox 8">
            <a:extLst>
              <a:ext uri="{FF2B5EF4-FFF2-40B4-BE49-F238E27FC236}">
                <a16:creationId xmlns:a16="http://schemas.microsoft.com/office/drawing/2014/main" id="{36067D31-7349-612B-77A3-005145ADC413}"/>
              </a:ext>
            </a:extLst>
          </p:cNvPr>
          <p:cNvSpPr txBox="1"/>
          <p:nvPr/>
        </p:nvSpPr>
        <p:spPr>
          <a:xfrm>
            <a:off x="935708" y="4334577"/>
            <a:ext cx="6415731" cy="1384995"/>
          </a:xfrm>
          <a:prstGeom prst="rect">
            <a:avLst/>
          </a:prstGeom>
          <a:noFill/>
        </p:spPr>
        <p:txBody>
          <a:bodyPr wrap="square" rtlCol="0">
            <a:spAutoFit/>
          </a:bodyPr>
          <a:lstStyle/>
          <a:p>
            <a:r>
              <a:rPr lang="en-US" sz="2000" dirty="0">
                <a:solidFill>
                  <a:schemeClr val="tx1">
                    <a:lumMod val="50000"/>
                    <a:lumOff val="50000"/>
                  </a:schemeClr>
                </a:solidFill>
                <a:latin typeface="Swis721 BT" panose="020B0504020202020204" pitchFamily="34" charset="0"/>
              </a:rPr>
              <a:t>City Approvals</a:t>
            </a:r>
          </a:p>
          <a:p>
            <a:pPr algn="just"/>
            <a:r>
              <a:rPr lang="en-US" sz="1600" dirty="0">
                <a:solidFill>
                  <a:schemeClr val="tx1">
                    <a:lumMod val="50000"/>
                    <a:lumOff val="50000"/>
                  </a:schemeClr>
                </a:solidFill>
                <a:latin typeface="Swis721 BT" panose="020B0504020202020204" pitchFamily="34" charset="0"/>
              </a:rPr>
              <a:t>We navigate the complex web of permits, zoning regulations, and approvals to ensure our projects meet all legal and regulatory requirements and in close collaboration with city staff and administrators.</a:t>
            </a:r>
          </a:p>
        </p:txBody>
      </p:sp>
    </p:spTree>
    <p:extLst>
      <p:ext uri="{BB962C8B-B14F-4D97-AF65-F5344CB8AC3E}">
        <p14:creationId xmlns:p14="http://schemas.microsoft.com/office/powerpoint/2010/main" val="2683885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AC955-94FD-F297-D2B5-54D5C8C0C551}"/>
              </a:ext>
            </a:extLst>
          </p:cNvPr>
          <p:cNvSpPr txBox="1"/>
          <p:nvPr/>
        </p:nvSpPr>
        <p:spPr>
          <a:xfrm>
            <a:off x="935706" y="2137160"/>
            <a:ext cx="6415731" cy="2123658"/>
          </a:xfrm>
          <a:prstGeom prst="rect">
            <a:avLst/>
          </a:prstGeom>
          <a:noFill/>
        </p:spPr>
        <p:txBody>
          <a:bodyPr wrap="square" rtlCol="0">
            <a:spAutoFit/>
          </a:bodyPr>
          <a:lstStyle/>
          <a:p>
            <a:r>
              <a:rPr lang="en-US" sz="2000" dirty="0">
                <a:solidFill>
                  <a:schemeClr val="tx1">
                    <a:lumMod val="50000"/>
                    <a:lumOff val="50000"/>
                  </a:schemeClr>
                </a:solidFill>
                <a:latin typeface="Swis721 BT" panose="020B0504020202020204" pitchFamily="34" charset="0"/>
              </a:rPr>
              <a:t>Design Build</a:t>
            </a:r>
          </a:p>
          <a:p>
            <a:pPr algn="just"/>
            <a:r>
              <a:rPr lang="en-US" sz="1600" dirty="0">
                <a:solidFill>
                  <a:schemeClr val="tx1">
                    <a:lumMod val="50000"/>
                    <a:lumOff val="50000"/>
                  </a:schemeClr>
                </a:solidFill>
                <a:latin typeface="Swis721 BT" panose="020B0504020202020204" pitchFamily="34" charset="0"/>
              </a:rPr>
              <a:t>Our design-build partners, Bush, has an innovative and streamlined approach to construction that combines the creative vision of design with the practical expertise of construction translating ideas into compelling designs. Their in-house design and build teams excel in collaborative processes, providing clients with a holistic solution that ensures efficiency, cost-effectiveness, and superior project outcomes. In their words – Great Construction Experience.</a:t>
            </a:r>
          </a:p>
        </p:txBody>
      </p:sp>
      <p:sp>
        <p:nvSpPr>
          <p:cNvPr id="10" name="TextBox 9">
            <a:extLst>
              <a:ext uri="{FF2B5EF4-FFF2-40B4-BE49-F238E27FC236}">
                <a16:creationId xmlns:a16="http://schemas.microsoft.com/office/drawing/2014/main" id="{15A4726F-04DB-933D-EC18-11E29D5E6B56}"/>
              </a:ext>
            </a:extLst>
          </p:cNvPr>
          <p:cNvSpPr txBox="1"/>
          <p:nvPr/>
        </p:nvSpPr>
        <p:spPr>
          <a:xfrm>
            <a:off x="935706" y="571190"/>
            <a:ext cx="6415731" cy="1384995"/>
          </a:xfrm>
          <a:prstGeom prst="rect">
            <a:avLst/>
          </a:prstGeom>
          <a:noFill/>
        </p:spPr>
        <p:txBody>
          <a:bodyPr wrap="square" rtlCol="0">
            <a:spAutoFit/>
          </a:bodyPr>
          <a:lstStyle/>
          <a:p>
            <a:r>
              <a:rPr lang="en-US" sz="2000" dirty="0">
                <a:solidFill>
                  <a:schemeClr val="tx1">
                    <a:lumMod val="50000"/>
                    <a:lumOff val="50000"/>
                  </a:schemeClr>
                </a:solidFill>
                <a:latin typeface="Swis721 BT" panose="020B0504020202020204" pitchFamily="34" charset="0"/>
              </a:rPr>
              <a:t>Infrastructure Development</a:t>
            </a:r>
          </a:p>
          <a:p>
            <a:pPr algn="just"/>
            <a:r>
              <a:rPr lang="en-US" sz="1600" dirty="0">
                <a:solidFill>
                  <a:schemeClr val="tx1">
                    <a:lumMod val="50000"/>
                    <a:lumOff val="50000"/>
                  </a:schemeClr>
                </a:solidFill>
                <a:latin typeface="Swis721 BT" panose="020B0504020202020204" pitchFamily="34" charset="0"/>
              </a:rPr>
              <a:t>Our construction team, Bush, along with carefully selected partners, brings our vision to life adhering to strict quality and safety standards. Our goal is to provide move-in ready homes and site-ready lots for end-users and owners.</a:t>
            </a:r>
          </a:p>
        </p:txBody>
      </p:sp>
    </p:spTree>
    <p:extLst>
      <p:ext uri="{BB962C8B-B14F-4D97-AF65-F5344CB8AC3E}">
        <p14:creationId xmlns:p14="http://schemas.microsoft.com/office/powerpoint/2010/main" val="2911094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674F52-6359-A1DE-F001-0D6DDDCCB819}"/>
              </a:ext>
            </a:extLst>
          </p:cNvPr>
          <p:cNvSpPr txBox="1"/>
          <p:nvPr/>
        </p:nvSpPr>
        <p:spPr>
          <a:xfrm>
            <a:off x="935710" y="266510"/>
            <a:ext cx="4462943" cy="584775"/>
          </a:xfrm>
          <a:prstGeom prst="rect">
            <a:avLst/>
          </a:prstGeom>
          <a:noFill/>
        </p:spPr>
        <p:txBody>
          <a:bodyPr wrap="square" rtlCol="0">
            <a:spAutoFit/>
          </a:bodyPr>
          <a:lstStyle/>
          <a:p>
            <a:r>
              <a:rPr lang="en-US" sz="3200" dirty="0">
                <a:solidFill>
                  <a:schemeClr val="tx1">
                    <a:lumMod val="50000"/>
                    <a:lumOff val="50000"/>
                  </a:schemeClr>
                </a:solidFill>
                <a:latin typeface="Swis721 BT" panose="020B0504020202020204" pitchFamily="34" charset="0"/>
              </a:rPr>
              <a:t>Contact</a:t>
            </a:r>
          </a:p>
        </p:txBody>
      </p:sp>
      <p:sp>
        <p:nvSpPr>
          <p:cNvPr id="4" name="TextBox 3">
            <a:extLst>
              <a:ext uri="{FF2B5EF4-FFF2-40B4-BE49-F238E27FC236}">
                <a16:creationId xmlns:a16="http://schemas.microsoft.com/office/drawing/2014/main" id="{876E2F92-8B0A-D67D-2F40-FD41B0E84F78}"/>
              </a:ext>
            </a:extLst>
          </p:cNvPr>
          <p:cNvSpPr txBox="1"/>
          <p:nvPr/>
        </p:nvSpPr>
        <p:spPr>
          <a:xfrm>
            <a:off x="935710" y="851285"/>
            <a:ext cx="3036215" cy="2677656"/>
          </a:xfrm>
          <a:prstGeom prst="rect">
            <a:avLst/>
          </a:prstGeom>
          <a:noFill/>
        </p:spPr>
        <p:txBody>
          <a:bodyPr wrap="square" rtlCol="0">
            <a:spAutoFit/>
          </a:bodyPr>
          <a:lstStyle/>
          <a:p>
            <a:r>
              <a:rPr lang="en-US" sz="2000" dirty="0">
                <a:solidFill>
                  <a:schemeClr val="tx1">
                    <a:lumMod val="50000"/>
                    <a:lumOff val="50000"/>
                  </a:schemeClr>
                </a:solidFill>
                <a:latin typeface="Swis721 BT" panose="020B0504020202020204" pitchFamily="34" charset="0"/>
              </a:rPr>
              <a:t>E&amp;A Enterprises LLC</a:t>
            </a:r>
          </a:p>
          <a:p>
            <a:endParaRPr lang="en-US" sz="2000" dirty="0">
              <a:solidFill>
                <a:schemeClr val="tx1">
                  <a:lumMod val="50000"/>
                  <a:lumOff val="50000"/>
                </a:schemeClr>
              </a:solidFill>
              <a:latin typeface="Swis721 BT" panose="020B0504020202020204" pitchFamily="34" charset="0"/>
            </a:endParaRPr>
          </a:p>
          <a:p>
            <a:r>
              <a:rPr lang="en-US" sz="1600" dirty="0">
                <a:solidFill>
                  <a:schemeClr val="tx1">
                    <a:lumMod val="50000"/>
                    <a:lumOff val="50000"/>
                  </a:schemeClr>
                </a:solidFill>
                <a:latin typeface="Swis721 BT" panose="020B0504020202020204" pitchFamily="34" charset="0"/>
              </a:rPr>
              <a:t>(309) 912-0985</a:t>
            </a:r>
          </a:p>
          <a:p>
            <a:r>
              <a:rPr lang="en-US" sz="1600" dirty="0">
                <a:solidFill>
                  <a:schemeClr val="tx1">
                    <a:lumMod val="50000"/>
                    <a:lumOff val="50000"/>
                  </a:schemeClr>
                </a:solidFill>
                <a:latin typeface="Swis721 BT" panose="020B0504020202020204" pitchFamily="34" charset="0"/>
              </a:rPr>
              <a:t>(309) 592-7999</a:t>
            </a:r>
          </a:p>
          <a:p>
            <a:endParaRPr lang="en-US" sz="1600" dirty="0">
              <a:solidFill>
                <a:schemeClr val="tx1">
                  <a:lumMod val="50000"/>
                  <a:lumOff val="50000"/>
                </a:schemeClr>
              </a:solidFill>
              <a:latin typeface="Swis721 BT" panose="020B0504020202020204" pitchFamily="34" charset="0"/>
            </a:endParaRPr>
          </a:p>
          <a:p>
            <a:r>
              <a:rPr lang="en-US" sz="1600" dirty="0">
                <a:solidFill>
                  <a:schemeClr val="tx1">
                    <a:lumMod val="50000"/>
                    <a:lumOff val="50000"/>
                  </a:schemeClr>
                </a:solidFill>
                <a:latin typeface="Swis721 BT" panose="020B0504020202020204" pitchFamily="34" charset="0"/>
                <a:hlinkClick r:id="rId2"/>
              </a:rPr>
              <a:t>rvrao@eandallc.net</a:t>
            </a:r>
            <a:endParaRPr lang="en-US" sz="1600" dirty="0">
              <a:solidFill>
                <a:schemeClr val="tx1">
                  <a:lumMod val="50000"/>
                  <a:lumOff val="50000"/>
                </a:schemeClr>
              </a:solidFill>
              <a:latin typeface="Swis721 BT" panose="020B0504020202020204" pitchFamily="34" charset="0"/>
            </a:endParaRPr>
          </a:p>
          <a:p>
            <a:r>
              <a:rPr lang="en-US" sz="1600" dirty="0">
                <a:solidFill>
                  <a:schemeClr val="tx1">
                    <a:lumMod val="50000"/>
                    <a:lumOff val="50000"/>
                  </a:schemeClr>
                </a:solidFill>
                <a:latin typeface="Swis721 BT" panose="020B0504020202020204" pitchFamily="34" charset="0"/>
                <a:hlinkClick r:id="rId3"/>
              </a:rPr>
              <a:t>jshullon@gmail.com</a:t>
            </a:r>
            <a:endParaRPr lang="en-US" sz="1600" dirty="0">
              <a:solidFill>
                <a:schemeClr val="tx1">
                  <a:lumMod val="50000"/>
                  <a:lumOff val="50000"/>
                </a:schemeClr>
              </a:solidFill>
              <a:latin typeface="Swis721 BT" panose="020B0504020202020204" pitchFamily="34" charset="0"/>
            </a:endParaRPr>
          </a:p>
          <a:p>
            <a:endParaRPr lang="en-US" sz="1600" dirty="0">
              <a:solidFill>
                <a:schemeClr val="tx1">
                  <a:lumMod val="50000"/>
                  <a:lumOff val="50000"/>
                </a:schemeClr>
              </a:solidFill>
              <a:latin typeface="Swis721 BT" panose="020B0504020202020204" pitchFamily="34" charset="0"/>
            </a:endParaRPr>
          </a:p>
          <a:p>
            <a:r>
              <a:rPr lang="en-US" sz="1600" dirty="0">
                <a:solidFill>
                  <a:schemeClr val="tx1">
                    <a:lumMod val="50000"/>
                    <a:lumOff val="50000"/>
                  </a:schemeClr>
                </a:solidFill>
                <a:latin typeface="Swis721 BT" panose="020B0504020202020204" pitchFamily="34" charset="0"/>
              </a:rPr>
              <a:t>3885 Kensington Ct</a:t>
            </a:r>
          </a:p>
          <a:p>
            <a:r>
              <a:rPr lang="en-US" sz="1600" dirty="0">
                <a:solidFill>
                  <a:schemeClr val="tx1">
                    <a:lumMod val="50000"/>
                    <a:lumOff val="50000"/>
                  </a:schemeClr>
                </a:solidFill>
                <a:latin typeface="Swis721 BT" panose="020B0504020202020204" pitchFamily="34" charset="0"/>
              </a:rPr>
              <a:t>Bettendorf, IA 52722</a:t>
            </a:r>
          </a:p>
        </p:txBody>
      </p:sp>
      <p:pic>
        <p:nvPicPr>
          <p:cNvPr id="8" name="Picture 7">
            <a:extLst>
              <a:ext uri="{FF2B5EF4-FFF2-40B4-BE49-F238E27FC236}">
                <a16:creationId xmlns:a16="http://schemas.microsoft.com/office/drawing/2014/main" id="{832E5041-38F9-2A9E-7EF6-35E4C8D08DE0}"/>
              </a:ext>
            </a:extLst>
          </p:cNvPr>
          <p:cNvPicPr>
            <a:picLocks noChangeAspect="1"/>
          </p:cNvPicPr>
          <p:nvPr/>
        </p:nvPicPr>
        <p:blipFill>
          <a:blip r:embed="rId4"/>
          <a:stretch>
            <a:fillRect/>
          </a:stretch>
        </p:blipFill>
        <p:spPr>
          <a:xfrm>
            <a:off x="4133850" y="851285"/>
            <a:ext cx="4511597" cy="3429000"/>
          </a:xfrm>
          <a:prstGeom prst="rect">
            <a:avLst/>
          </a:prstGeom>
        </p:spPr>
      </p:pic>
    </p:spTree>
    <p:extLst>
      <p:ext uri="{BB962C8B-B14F-4D97-AF65-F5344CB8AC3E}">
        <p14:creationId xmlns:p14="http://schemas.microsoft.com/office/powerpoint/2010/main" val="4214770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ue text on a black background&#10;&#10;Description automatically generated">
            <a:extLst>
              <a:ext uri="{FF2B5EF4-FFF2-40B4-BE49-F238E27FC236}">
                <a16:creationId xmlns:a16="http://schemas.microsoft.com/office/drawing/2014/main" id="{F6E97EE1-539D-6510-9572-B06408909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52675"/>
            <a:ext cx="12022563" cy="2416240"/>
          </a:xfrm>
          <a:prstGeom prst="rect">
            <a:avLst/>
          </a:prstGeom>
        </p:spPr>
      </p:pic>
    </p:spTree>
    <p:extLst>
      <p:ext uri="{BB962C8B-B14F-4D97-AF65-F5344CB8AC3E}">
        <p14:creationId xmlns:p14="http://schemas.microsoft.com/office/powerpoint/2010/main" val="387376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text on a white background&#10;&#10;Description automatically generated">
            <a:extLst>
              <a:ext uri="{FF2B5EF4-FFF2-40B4-BE49-F238E27FC236}">
                <a16:creationId xmlns:a16="http://schemas.microsoft.com/office/drawing/2014/main" id="{B73E062D-F747-2AD1-1B48-6E1663CB3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7" y="1600200"/>
            <a:ext cx="12145565" cy="3587794"/>
          </a:xfrm>
          <a:prstGeom prst="rect">
            <a:avLst/>
          </a:prstGeom>
        </p:spPr>
      </p:pic>
    </p:spTree>
    <p:extLst>
      <p:ext uri="{BB962C8B-B14F-4D97-AF65-F5344CB8AC3E}">
        <p14:creationId xmlns:p14="http://schemas.microsoft.com/office/powerpoint/2010/main" val="4044824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white logo&#10;&#10;Description automatically generated">
            <a:extLst>
              <a:ext uri="{FF2B5EF4-FFF2-40B4-BE49-F238E27FC236}">
                <a16:creationId xmlns:a16="http://schemas.microsoft.com/office/drawing/2014/main" id="{08AA502E-C252-E9BE-4E8A-760627544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431" y="1044000"/>
            <a:ext cx="10811994" cy="4769999"/>
          </a:xfrm>
          <a:prstGeom prst="rect">
            <a:avLst/>
          </a:prstGeom>
        </p:spPr>
      </p:pic>
    </p:spTree>
    <p:extLst>
      <p:ext uri="{BB962C8B-B14F-4D97-AF65-F5344CB8AC3E}">
        <p14:creationId xmlns:p14="http://schemas.microsoft.com/office/powerpoint/2010/main" val="4285355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0C873-AFA3-20E3-9322-D10CFC92B7FF}"/>
              </a:ext>
            </a:extLst>
          </p:cNvPr>
          <p:cNvPicPr>
            <a:picLocks noChangeAspect="1"/>
          </p:cNvPicPr>
          <p:nvPr/>
        </p:nvPicPr>
        <p:blipFill>
          <a:blip r:embed="rId2"/>
          <a:stretch>
            <a:fillRect/>
          </a:stretch>
        </p:blipFill>
        <p:spPr>
          <a:xfrm>
            <a:off x="531885" y="954747"/>
            <a:ext cx="10802865" cy="4686313"/>
          </a:xfrm>
          <a:prstGeom prst="rect">
            <a:avLst/>
          </a:prstGeom>
        </p:spPr>
      </p:pic>
    </p:spTree>
    <p:extLst>
      <p:ext uri="{BB962C8B-B14F-4D97-AF65-F5344CB8AC3E}">
        <p14:creationId xmlns:p14="http://schemas.microsoft.com/office/powerpoint/2010/main" val="1302983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C56EFF2-D56C-6FE6-0532-163F0E33A04A}"/>
              </a:ext>
            </a:extLst>
          </p:cNvPr>
          <p:cNvSpPr txBox="1"/>
          <p:nvPr/>
        </p:nvSpPr>
        <p:spPr>
          <a:xfrm>
            <a:off x="650046" y="1193731"/>
            <a:ext cx="4462943" cy="584775"/>
          </a:xfrm>
          <a:prstGeom prst="rect">
            <a:avLst/>
          </a:prstGeom>
          <a:noFill/>
        </p:spPr>
        <p:txBody>
          <a:bodyPr wrap="square" rtlCol="0">
            <a:spAutoFit/>
          </a:bodyPr>
          <a:lstStyle/>
          <a:p>
            <a:r>
              <a:rPr lang="en-US" sz="3200" dirty="0">
                <a:solidFill>
                  <a:schemeClr val="tx1">
                    <a:lumMod val="50000"/>
                    <a:lumOff val="50000"/>
                  </a:schemeClr>
                </a:solidFill>
                <a:latin typeface="Swis721 BT" panose="020B0504020202020204" pitchFamily="34" charset="0"/>
              </a:rPr>
              <a:t>About Us</a:t>
            </a:r>
          </a:p>
        </p:txBody>
      </p:sp>
      <p:sp>
        <p:nvSpPr>
          <p:cNvPr id="4" name="TextBox 3">
            <a:extLst>
              <a:ext uri="{FF2B5EF4-FFF2-40B4-BE49-F238E27FC236}">
                <a16:creationId xmlns:a16="http://schemas.microsoft.com/office/drawing/2014/main" id="{3A2C18FC-8000-241D-2ACF-C4E99313C1FB}"/>
              </a:ext>
            </a:extLst>
          </p:cNvPr>
          <p:cNvSpPr txBox="1"/>
          <p:nvPr/>
        </p:nvSpPr>
        <p:spPr>
          <a:xfrm>
            <a:off x="4346567" y="1193731"/>
            <a:ext cx="7432646" cy="4770537"/>
          </a:xfrm>
          <a:prstGeom prst="rect">
            <a:avLst/>
          </a:prstGeom>
          <a:noFill/>
        </p:spPr>
        <p:txBody>
          <a:bodyPr wrap="square" rtlCol="0">
            <a:spAutoFit/>
          </a:bodyPr>
          <a:lstStyle/>
          <a:p>
            <a:pPr algn="just"/>
            <a:r>
              <a:rPr lang="en-US" sz="1600" dirty="0">
                <a:solidFill>
                  <a:schemeClr val="tx1">
                    <a:lumMod val="50000"/>
                    <a:lumOff val="50000"/>
                  </a:schemeClr>
                </a:solidFill>
                <a:latin typeface="Swis721 BT" panose="020B0504020202020204" pitchFamily="34" charset="0"/>
              </a:rPr>
              <a:t>Founded in August 2020 E&amp;A’s core focus is to identify zones possessing potential for creating high value properties within Quad Cities, catering to the ever-increasing demand for quality development be it for commercial, residential or mixed-use applications. The bedrock of our approach is to engage with the community and partner with like-minded, quality-conscious partners who truly work as a team to not only build trust but also guide the ventures in the right directions.</a:t>
            </a:r>
          </a:p>
          <a:p>
            <a:endParaRPr lang="en-US" sz="1600" dirty="0">
              <a:solidFill>
                <a:schemeClr val="tx1">
                  <a:lumMod val="50000"/>
                  <a:lumOff val="50000"/>
                </a:schemeClr>
              </a:solidFill>
              <a:latin typeface="Swis721 BT" panose="020B0504020202020204" pitchFamily="34" charset="0"/>
            </a:endParaRPr>
          </a:p>
          <a:p>
            <a:pPr algn="just"/>
            <a:r>
              <a:rPr lang="en-US" sz="1600" dirty="0">
                <a:solidFill>
                  <a:schemeClr val="tx1">
                    <a:lumMod val="50000"/>
                    <a:lumOff val="50000"/>
                  </a:schemeClr>
                </a:solidFill>
                <a:latin typeface="Swis721 BT" panose="020B0504020202020204" pitchFamily="34" charset="0"/>
              </a:rPr>
              <a:t>Our commercial and townhome projects are more than just bricks and mortar; it’s a vision of connectivity and community. Its’s where businesses flourish and residents thrive. Whether you seek a strategic business location, a serene home or both these development project offers the best of both words</a:t>
            </a:r>
          </a:p>
          <a:p>
            <a:pPr algn="just"/>
            <a:endParaRPr lang="en-US" sz="1600" dirty="0">
              <a:solidFill>
                <a:schemeClr val="tx1">
                  <a:lumMod val="50000"/>
                  <a:lumOff val="50000"/>
                </a:schemeClr>
              </a:solidFill>
              <a:latin typeface="Swis721 BT" panose="020B0504020202020204" pitchFamily="34" charset="0"/>
            </a:endParaRPr>
          </a:p>
          <a:p>
            <a:pPr algn="just"/>
            <a:r>
              <a:rPr lang="en-US" sz="1600" dirty="0">
                <a:solidFill>
                  <a:schemeClr val="tx1">
                    <a:lumMod val="50000"/>
                    <a:lumOff val="50000"/>
                  </a:schemeClr>
                </a:solidFill>
                <a:latin typeface="Swis721 BT" panose="020B0504020202020204" pitchFamily="34" charset="0"/>
              </a:rPr>
              <a:t>Our CEO brings over 20 years of experience in constructing and managing large hospitality projects. With a Postgraduate Diploma from the UK and a Bachelor's degree from India, he embodies our commitment to excellence. His diverse experience and vision combined with building genuine relationships gives a fresh outlook in Quad Cities’ growing market. He relentlessly seeks for collaborators who have an eye for sustainability and affordability.</a:t>
            </a:r>
          </a:p>
        </p:txBody>
      </p:sp>
      <p:pic>
        <p:nvPicPr>
          <p:cNvPr id="15" name="Picture 14" descr="A map of a land with buildings and parking lots&#10;&#10;Description automatically generated">
            <a:extLst>
              <a:ext uri="{FF2B5EF4-FFF2-40B4-BE49-F238E27FC236}">
                <a16:creationId xmlns:a16="http://schemas.microsoft.com/office/drawing/2014/main" id="{BF7C51A9-DA74-9FF9-B518-06AE346B7C19}"/>
              </a:ext>
            </a:extLst>
          </p:cNvPr>
          <p:cNvPicPr>
            <a:picLocks noChangeAspect="1"/>
          </p:cNvPicPr>
          <p:nvPr/>
        </p:nvPicPr>
        <p:blipFill rotWithShape="1">
          <a:blip r:embed="rId2">
            <a:extLst>
              <a:ext uri="{28A0092B-C50C-407E-A947-70E740481C1C}">
                <a14:useLocalDpi xmlns:a14="http://schemas.microsoft.com/office/drawing/2010/main" val="0"/>
              </a:ext>
            </a:extLst>
          </a:blip>
          <a:srcRect l="18905" r="15760" b="5694"/>
          <a:stretch/>
        </p:blipFill>
        <p:spPr>
          <a:xfrm>
            <a:off x="565721" y="1774011"/>
            <a:ext cx="3865172" cy="3609975"/>
          </a:xfrm>
          <a:prstGeom prst="rect">
            <a:avLst/>
          </a:prstGeom>
        </p:spPr>
      </p:pic>
    </p:spTree>
    <p:extLst>
      <p:ext uri="{BB962C8B-B14F-4D97-AF65-F5344CB8AC3E}">
        <p14:creationId xmlns:p14="http://schemas.microsoft.com/office/powerpoint/2010/main" val="1707785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F99424-587C-F1E1-22EF-025EA44A20F8}"/>
              </a:ext>
            </a:extLst>
          </p:cNvPr>
          <p:cNvSpPr txBox="1"/>
          <p:nvPr/>
        </p:nvSpPr>
        <p:spPr>
          <a:xfrm>
            <a:off x="935796" y="1951861"/>
            <a:ext cx="2950404" cy="2554545"/>
          </a:xfrm>
          <a:prstGeom prst="rect">
            <a:avLst/>
          </a:prstGeom>
          <a:noFill/>
        </p:spPr>
        <p:txBody>
          <a:bodyPr wrap="square" rtlCol="0">
            <a:spAutoFit/>
          </a:bodyPr>
          <a:lstStyle/>
          <a:p>
            <a:r>
              <a:rPr lang="en-US" sz="1600" b="1" u="sng" dirty="0">
                <a:solidFill>
                  <a:schemeClr val="tx1">
                    <a:lumMod val="50000"/>
                    <a:lumOff val="50000"/>
                  </a:schemeClr>
                </a:solidFill>
                <a:latin typeface="Swis721 BT" panose="020B0504020202020204" pitchFamily="34" charset="0"/>
              </a:rPr>
              <a:t>Board of Directors</a:t>
            </a:r>
          </a:p>
          <a:p>
            <a:endParaRPr lang="en-US" sz="1600" b="1" dirty="0">
              <a:solidFill>
                <a:schemeClr val="tx1">
                  <a:lumMod val="50000"/>
                  <a:lumOff val="50000"/>
                </a:schemeClr>
              </a:solidFill>
              <a:latin typeface="Swis721 BT" panose="020B0504020202020204" pitchFamily="34" charset="0"/>
            </a:endParaRPr>
          </a:p>
          <a:p>
            <a:r>
              <a:rPr lang="en-US" sz="1600" b="1" dirty="0">
                <a:solidFill>
                  <a:schemeClr val="tx1">
                    <a:lumMod val="50000"/>
                    <a:lumOff val="50000"/>
                  </a:schemeClr>
                </a:solidFill>
                <a:latin typeface="Swis721 BT" panose="020B0504020202020204" pitchFamily="34" charset="0"/>
              </a:rPr>
              <a:t>Owners</a:t>
            </a:r>
          </a:p>
          <a:p>
            <a:r>
              <a:rPr lang="en-US" sz="1600" dirty="0">
                <a:solidFill>
                  <a:schemeClr val="tx1">
                    <a:lumMod val="50000"/>
                    <a:lumOff val="50000"/>
                  </a:schemeClr>
                </a:solidFill>
                <a:latin typeface="Swis721 BT" panose="020B0504020202020204" pitchFamily="34" charset="0"/>
              </a:rPr>
              <a:t>Dr. Samyuktha Ramavaram	</a:t>
            </a:r>
          </a:p>
          <a:p>
            <a:r>
              <a:rPr lang="en-US" sz="1600" dirty="0">
                <a:solidFill>
                  <a:schemeClr val="tx1">
                    <a:lumMod val="50000"/>
                    <a:lumOff val="50000"/>
                  </a:schemeClr>
                </a:solidFill>
                <a:latin typeface="Swis721 BT" panose="020B0504020202020204" pitchFamily="34" charset="0"/>
              </a:rPr>
              <a:t>Dr. Srikanth Reddy Kasula	</a:t>
            </a:r>
          </a:p>
          <a:p>
            <a:r>
              <a:rPr lang="en-US" sz="1600" dirty="0">
                <a:solidFill>
                  <a:schemeClr val="tx1">
                    <a:lumMod val="50000"/>
                    <a:lumOff val="50000"/>
                  </a:schemeClr>
                </a:solidFill>
                <a:latin typeface="Swis721 BT" panose="020B0504020202020204" pitchFamily="34" charset="0"/>
              </a:rPr>
              <a:t>Dr. Namratha Ramavaram	</a:t>
            </a:r>
          </a:p>
          <a:p>
            <a:r>
              <a:rPr lang="en-US" sz="1600" dirty="0">
                <a:solidFill>
                  <a:schemeClr val="tx1">
                    <a:lumMod val="50000"/>
                    <a:lumOff val="50000"/>
                  </a:schemeClr>
                </a:solidFill>
                <a:latin typeface="Swis721 BT" panose="020B0504020202020204" pitchFamily="34" charset="0"/>
              </a:rPr>
              <a:t>Dr. Vinay Pypur</a:t>
            </a:r>
          </a:p>
          <a:p>
            <a:endParaRPr lang="en-US" sz="1600" b="1" dirty="0">
              <a:solidFill>
                <a:schemeClr val="tx1">
                  <a:lumMod val="50000"/>
                  <a:lumOff val="50000"/>
                </a:schemeClr>
              </a:solidFill>
              <a:latin typeface="Swis721 BT" panose="020B0504020202020204" pitchFamily="34" charset="0"/>
            </a:endParaRPr>
          </a:p>
          <a:p>
            <a:r>
              <a:rPr lang="en-US" sz="1600" b="1" dirty="0">
                <a:solidFill>
                  <a:schemeClr val="tx1">
                    <a:lumMod val="50000"/>
                    <a:lumOff val="50000"/>
                  </a:schemeClr>
                </a:solidFill>
                <a:latin typeface="Swis721 BT" panose="020B0504020202020204" pitchFamily="34" charset="0"/>
              </a:rPr>
              <a:t>CEO &amp; Managing Director</a:t>
            </a:r>
          </a:p>
          <a:p>
            <a:r>
              <a:rPr lang="en-US" sz="1600" dirty="0">
                <a:solidFill>
                  <a:schemeClr val="tx1">
                    <a:lumMod val="50000"/>
                    <a:lumOff val="50000"/>
                  </a:schemeClr>
                </a:solidFill>
                <a:latin typeface="Swis721 BT" panose="020B0504020202020204" pitchFamily="34" charset="0"/>
              </a:rPr>
              <a:t>Venkateshawer Ramavaram</a:t>
            </a:r>
          </a:p>
        </p:txBody>
      </p:sp>
    </p:spTree>
    <p:extLst>
      <p:ext uri="{BB962C8B-B14F-4D97-AF65-F5344CB8AC3E}">
        <p14:creationId xmlns:p14="http://schemas.microsoft.com/office/powerpoint/2010/main" val="6647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D3ECDF-D6B6-F2F2-F2D4-586AD8B389AC}"/>
              </a:ext>
            </a:extLst>
          </p:cNvPr>
          <p:cNvSpPr txBox="1"/>
          <p:nvPr/>
        </p:nvSpPr>
        <p:spPr>
          <a:xfrm>
            <a:off x="802446" y="1189860"/>
            <a:ext cx="2950404" cy="1938992"/>
          </a:xfrm>
          <a:prstGeom prst="rect">
            <a:avLst/>
          </a:prstGeom>
          <a:noFill/>
        </p:spPr>
        <p:txBody>
          <a:bodyPr wrap="square" rtlCol="0">
            <a:spAutoFit/>
          </a:bodyPr>
          <a:lstStyle/>
          <a:p>
            <a:endParaRPr lang="en-US" sz="1600" b="1" dirty="0">
              <a:solidFill>
                <a:schemeClr val="tx1">
                  <a:lumMod val="50000"/>
                  <a:lumOff val="50000"/>
                </a:schemeClr>
              </a:solidFill>
              <a:latin typeface="Swis721 BT" panose="020B0504020202020204" pitchFamily="34" charset="0"/>
            </a:endParaRPr>
          </a:p>
          <a:p>
            <a:pPr>
              <a:lnSpc>
                <a:spcPct val="150000"/>
              </a:lnSpc>
            </a:pPr>
            <a:r>
              <a:rPr lang="en-US" sz="1600" dirty="0">
                <a:solidFill>
                  <a:schemeClr val="tx1">
                    <a:lumMod val="50000"/>
                    <a:lumOff val="50000"/>
                  </a:schemeClr>
                </a:solidFill>
                <a:latin typeface="Swis721 BT" panose="020B0504020202020204" pitchFamily="34" charset="0"/>
              </a:rPr>
              <a:t>Design-Build Partner/Advisor:</a:t>
            </a:r>
          </a:p>
          <a:p>
            <a:r>
              <a:rPr lang="en-US" sz="1600" dirty="0">
                <a:solidFill>
                  <a:schemeClr val="tx1">
                    <a:lumMod val="50000"/>
                    <a:lumOff val="50000"/>
                  </a:schemeClr>
                </a:solidFill>
                <a:latin typeface="Swis721 BT" panose="020B0504020202020204" pitchFamily="34" charset="0"/>
              </a:rPr>
              <a:t>Sameer Kulkarni</a:t>
            </a:r>
          </a:p>
          <a:p>
            <a:r>
              <a:rPr lang="en-US" sz="1600" dirty="0">
                <a:solidFill>
                  <a:schemeClr val="tx1">
                    <a:lumMod val="50000"/>
                    <a:lumOff val="50000"/>
                  </a:schemeClr>
                </a:solidFill>
                <a:latin typeface="Swis721 BT" panose="020B0504020202020204" pitchFamily="34" charset="0"/>
              </a:rPr>
              <a:t>Director of Design</a:t>
            </a:r>
          </a:p>
          <a:p>
            <a:r>
              <a:rPr lang="en-US" sz="1600" dirty="0">
                <a:solidFill>
                  <a:schemeClr val="tx1">
                    <a:lumMod val="50000"/>
                    <a:lumOff val="50000"/>
                  </a:schemeClr>
                </a:solidFill>
                <a:latin typeface="Swis721 BT" panose="020B0504020202020204" pitchFamily="34" charset="0"/>
              </a:rPr>
              <a:t>Bush Construction</a:t>
            </a:r>
          </a:p>
          <a:p>
            <a:r>
              <a:rPr lang="en-US" sz="1600" dirty="0">
                <a:solidFill>
                  <a:schemeClr val="tx1">
                    <a:lumMod val="50000"/>
                    <a:lumOff val="50000"/>
                  </a:schemeClr>
                </a:solidFill>
                <a:latin typeface="Swis721 BT" panose="020B0504020202020204" pitchFamily="34" charset="0"/>
              </a:rPr>
              <a:t>563-549-2115</a:t>
            </a:r>
          </a:p>
          <a:p>
            <a:endParaRPr lang="en-US" sz="1600" dirty="0">
              <a:solidFill>
                <a:schemeClr val="tx1">
                  <a:lumMod val="50000"/>
                  <a:lumOff val="50000"/>
                </a:schemeClr>
              </a:solidFill>
              <a:latin typeface="Swis721 BT" panose="020B0504020202020204" pitchFamily="34" charset="0"/>
            </a:endParaRPr>
          </a:p>
        </p:txBody>
      </p:sp>
      <p:sp>
        <p:nvSpPr>
          <p:cNvPr id="6" name="TextBox 5">
            <a:extLst>
              <a:ext uri="{FF2B5EF4-FFF2-40B4-BE49-F238E27FC236}">
                <a16:creationId xmlns:a16="http://schemas.microsoft.com/office/drawing/2014/main" id="{CC478C20-9251-863E-D004-912257C61809}"/>
              </a:ext>
            </a:extLst>
          </p:cNvPr>
          <p:cNvSpPr txBox="1"/>
          <p:nvPr/>
        </p:nvSpPr>
        <p:spPr>
          <a:xfrm>
            <a:off x="4069521" y="1198670"/>
            <a:ext cx="2950404" cy="1200329"/>
          </a:xfrm>
          <a:prstGeom prst="rect">
            <a:avLst/>
          </a:prstGeom>
          <a:noFill/>
        </p:spPr>
        <p:txBody>
          <a:bodyPr wrap="square" rtlCol="0">
            <a:spAutoFit/>
          </a:bodyPr>
          <a:lstStyle/>
          <a:p>
            <a:endParaRPr lang="en-US" sz="1600" b="1" dirty="0">
              <a:solidFill>
                <a:schemeClr val="tx1">
                  <a:lumMod val="50000"/>
                  <a:lumOff val="50000"/>
                </a:schemeClr>
              </a:solidFill>
              <a:latin typeface="Swis721 BT" panose="020B0504020202020204" pitchFamily="34" charset="0"/>
            </a:endParaRPr>
          </a:p>
          <a:p>
            <a:pPr>
              <a:lnSpc>
                <a:spcPct val="150000"/>
              </a:lnSpc>
            </a:pPr>
            <a:r>
              <a:rPr lang="en-US" sz="1600" dirty="0">
                <a:solidFill>
                  <a:schemeClr val="tx1">
                    <a:lumMod val="50000"/>
                    <a:lumOff val="50000"/>
                  </a:schemeClr>
                </a:solidFill>
                <a:latin typeface="Swis721 BT" panose="020B0504020202020204" pitchFamily="34" charset="0"/>
              </a:rPr>
              <a:t>Honorary Business Advisor:</a:t>
            </a:r>
          </a:p>
          <a:p>
            <a:r>
              <a:rPr lang="en-US" sz="1600" dirty="0">
                <a:solidFill>
                  <a:schemeClr val="tx1">
                    <a:lumMod val="50000"/>
                    <a:lumOff val="50000"/>
                  </a:schemeClr>
                </a:solidFill>
                <a:latin typeface="Swis721 BT" panose="020B0504020202020204" pitchFamily="34" charset="0"/>
              </a:rPr>
              <a:t>Jasbir Hullon (Jessey)</a:t>
            </a:r>
          </a:p>
          <a:p>
            <a:r>
              <a:rPr lang="en-US" sz="1600" dirty="0">
                <a:solidFill>
                  <a:schemeClr val="tx1">
                    <a:lumMod val="50000"/>
                    <a:lumOff val="50000"/>
                  </a:schemeClr>
                </a:solidFill>
                <a:latin typeface="Swis721 BT" panose="020B0504020202020204" pitchFamily="34" charset="0"/>
              </a:rPr>
              <a:t>309-912-0985</a:t>
            </a:r>
          </a:p>
        </p:txBody>
      </p:sp>
      <p:sp>
        <p:nvSpPr>
          <p:cNvPr id="7" name="TextBox 6">
            <a:extLst>
              <a:ext uri="{FF2B5EF4-FFF2-40B4-BE49-F238E27FC236}">
                <a16:creationId xmlns:a16="http://schemas.microsoft.com/office/drawing/2014/main" id="{F6612972-2731-7A10-E1FD-5EA8E3404A3B}"/>
              </a:ext>
            </a:extLst>
          </p:cNvPr>
          <p:cNvSpPr txBox="1"/>
          <p:nvPr/>
        </p:nvSpPr>
        <p:spPr>
          <a:xfrm>
            <a:off x="7336596" y="1198670"/>
            <a:ext cx="2950404" cy="1446550"/>
          </a:xfrm>
          <a:prstGeom prst="rect">
            <a:avLst/>
          </a:prstGeom>
          <a:noFill/>
        </p:spPr>
        <p:txBody>
          <a:bodyPr wrap="square" rtlCol="0">
            <a:spAutoFit/>
          </a:bodyPr>
          <a:lstStyle/>
          <a:p>
            <a:endParaRPr lang="en-US" sz="1600" b="1" dirty="0">
              <a:solidFill>
                <a:schemeClr val="tx1">
                  <a:lumMod val="50000"/>
                  <a:lumOff val="50000"/>
                </a:schemeClr>
              </a:solidFill>
              <a:latin typeface="Swis721 BT" panose="020B0504020202020204" pitchFamily="34" charset="0"/>
            </a:endParaRPr>
          </a:p>
          <a:p>
            <a:pPr>
              <a:lnSpc>
                <a:spcPct val="150000"/>
              </a:lnSpc>
            </a:pPr>
            <a:r>
              <a:rPr lang="en-US" sz="1600" dirty="0">
                <a:solidFill>
                  <a:schemeClr val="tx1">
                    <a:lumMod val="50000"/>
                    <a:lumOff val="50000"/>
                  </a:schemeClr>
                </a:solidFill>
                <a:latin typeface="Swis721 BT" panose="020B0504020202020204" pitchFamily="34" charset="0"/>
              </a:rPr>
              <a:t>Legal Advisor:</a:t>
            </a:r>
          </a:p>
          <a:p>
            <a:r>
              <a:rPr lang="en-US" sz="1600" dirty="0">
                <a:solidFill>
                  <a:schemeClr val="tx1">
                    <a:lumMod val="50000"/>
                    <a:lumOff val="50000"/>
                  </a:schemeClr>
                </a:solidFill>
                <a:latin typeface="Swis721 BT" panose="020B0504020202020204" pitchFamily="34" charset="0"/>
              </a:rPr>
              <a:t>Clark Stojan</a:t>
            </a:r>
          </a:p>
          <a:p>
            <a:r>
              <a:rPr lang="en-US" sz="1600" dirty="0">
                <a:solidFill>
                  <a:schemeClr val="tx1">
                    <a:lumMod val="50000"/>
                    <a:lumOff val="50000"/>
                  </a:schemeClr>
                </a:solidFill>
                <a:latin typeface="Swis721 BT" panose="020B0504020202020204" pitchFamily="34" charset="0"/>
              </a:rPr>
              <a:t>Stojan Law Office, P.C.</a:t>
            </a:r>
          </a:p>
          <a:p>
            <a:r>
              <a:rPr lang="en-US" sz="1600" dirty="0">
                <a:solidFill>
                  <a:schemeClr val="tx1">
                    <a:lumMod val="50000"/>
                    <a:lumOff val="50000"/>
                  </a:schemeClr>
                </a:solidFill>
                <a:latin typeface="Swis721 BT" panose="020B0504020202020204" pitchFamily="34" charset="0"/>
              </a:rPr>
              <a:t>309-794-9400</a:t>
            </a:r>
          </a:p>
        </p:txBody>
      </p:sp>
      <p:sp>
        <p:nvSpPr>
          <p:cNvPr id="9" name="TextBox 8">
            <a:extLst>
              <a:ext uri="{FF2B5EF4-FFF2-40B4-BE49-F238E27FC236}">
                <a16:creationId xmlns:a16="http://schemas.microsoft.com/office/drawing/2014/main" id="{7FF787E0-E4C0-5BC4-D752-16E8623226FF}"/>
              </a:ext>
            </a:extLst>
          </p:cNvPr>
          <p:cNvSpPr txBox="1"/>
          <p:nvPr/>
        </p:nvSpPr>
        <p:spPr>
          <a:xfrm>
            <a:off x="841719" y="866694"/>
            <a:ext cx="3188529" cy="615553"/>
          </a:xfrm>
          <a:prstGeom prst="rect">
            <a:avLst/>
          </a:prstGeom>
          <a:noFill/>
        </p:spPr>
        <p:txBody>
          <a:bodyPr wrap="square" rtlCol="0">
            <a:spAutoFit/>
          </a:bodyPr>
          <a:lstStyle/>
          <a:p>
            <a:r>
              <a:rPr lang="en-US" sz="1600" b="1" u="sng" dirty="0">
                <a:solidFill>
                  <a:schemeClr val="tx1">
                    <a:lumMod val="50000"/>
                    <a:lumOff val="50000"/>
                  </a:schemeClr>
                </a:solidFill>
                <a:latin typeface="Swis721 BT" panose="020B0504020202020204" pitchFamily="34" charset="0"/>
              </a:rPr>
              <a:t>Partners &amp; Advisors</a:t>
            </a:r>
          </a:p>
          <a:p>
            <a:endParaRPr lang="en-US" dirty="0"/>
          </a:p>
        </p:txBody>
      </p:sp>
    </p:spTree>
    <p:extLst>
      <p:ext uri="{BB962C8B-B14F-4D97-AF65-F5344CB8AC3E}">
        <p14:creationId xmlns:p14="http://schemas.microsoft.com/office/powerpoint/2010/main" val="299060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C56EFF2-D56C-6FE6-0532-163F0E33A04A}"/>
              </a:ext>
            </a:extLst>
          </p:cNvPr>
          <p:cNvSpPr txBox="1"/>
          <p:nvPr/>
        </p:nvSpPr>
        <p:spPr>
          <a:xfrm>
            <a:off x="939463" y="1855113"/>
            <a:ext cx="4462943" cy="584775"/>
          </a:xfrm>
          <a:prstGeom prst="rect">
            <a:avLst/>
          </a:prstGeom>
          <a:noFill/>
        </p:spPr>
        <p:txBody>
          <a:bodyPr wrap="square" rtlCol="0">
            <a:spAutoFit/>
          </a:bodyPr>
          <a:lstStyle/>
          <a:p>
            <a:r>
              <a:rPr lang="en-US" sz="3200" dirty="0">
                <a:solidFill>
                  <a:schemeClr val="tx1">
                    <a:lumMod val="50000"/>
                    <a:lumOff val="50000"/>
                  </a:schemeClr>
                </a:solidFill>
                <a:latin typeface="Swis721 BT" panose="020B0504020202020204" pitchFamily="34" charset="0"/>
              </a:rPr>
              <a:t>Projects</a:t>
            </a:r>
          </a:p>
        </p:txBody>
      </p:sp>
      <p:pic>
        <p:nvPicPr>
          <p:cNvPr id="15" name="Picture 14" descr="A map of a city&#10;&#10;Description automatically generated">
            <a:extLst>
              <a:ext uri="{FF2B5EF4-FFF2-40B4-BE49-F238E27FC236}">
                <a16:creationId xmlns:a16="http://schemas.microsoft.com/office/drawing/2014/main" id="{405D6FC3-9156-74D7-082B-527C4B2317B0}"/>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66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707367" y="1855113"/>
            <a:ext cx="7429262" cy="4685795"/>
          </a:xfrm>
          <a:prstGeom prst="rect">
            <a:avLst/>
          </a:prstGeom>
        </p:spPr>
      </p:pic>
      <p:sp>
        <p:nvSpPr>
          <p:cNvPr id="16" name="TextBox 15">
            <a:extLst>
              <a:ext uri="{FF2B5EF4-FFF2-40B4-BE49-F238E27FC236}">
                <a16:creationId xmlns:a16="http://schemas.microsoft.com/office/drawing/2014/main" id="{65CA38FF-3203-567C-402E-E361423FF905}"/>
              </a:ext>
            </a:extLst>
          </p:cNvPr>
          <p:cNvSpPr txBox="1"/>
          <p:nvPr/>
        </p:nvSpPr>
        <p:spPr>
          <a:xfrm>
            <a:off x="8686682" y="2222267"/>
            <a:ext cx="1457325" cy="307777"/>
          </a:xfrm>
          <a:prstGeom prst="rect">
            <a:avLst/>
          </a:prstGeom>
          <a:solidFill>
            <a:schemeClr val="tx1">
              <a:lumMod val="65000"/>
              <a:lumOff val="35000"/>
            </a:schemeClr>
          </a:solidFill>
        </p:spPr>
        <p:txBody>
          <a:bodyPr wrap="square" rtlCol="0">
            <a:spAutoFit/>
          </a:bodyPr>
          <a:lstStyle/>
          <a:p>
            <a:pPr algn="ctr"/>
            <a:r>
              <a:rPr lang="en-US" sz="1400" dirty="0">
                <a:solidFill>
                  <a:schemeClr val="bg1"/>
                </a:solidFill>
                <a:latin typeface="Swis721 BT" panose="020B0504020202020204" pitchFamily="34" charset="0"/>
              </a:rPr>
              <a:t>Highland Ridge</a:t>
            </a:r>
          </a:p>
        </p:txBody>
      </p:sp>
      <p:sp>
        <p:nvSpPr>
          <p:cNvPr id="19" name="TextBox 18">
            <a:extLst>
              <a:ext uri="{FF2B5EF4-FFF2-40B4-BE49-F238E27FC236}">
                <a16:creationId xmlns:a16="http://schemas.microsoft.com/office/drawing/2014/main" id="{CFF0A91E-C128-A686-8253-5A85074B25A9}"/>
              </a:ext>
            </a:extLst>
          </p:cNvPr>
          <p:cNvSpPr txBox="1"/>
          <p:nvPr/>
        </p:nvSpPr>
        <p:spPr>
          <a:xfrm>
            <a:off x="7229357" y="3403367"/>
            <a:ext cx="1457325" cy="307777"/>
          </a:xfrm>
          <a:prstGeom prst="rect">
            <a:avLst/>
          </a:prstGeom>
          <a:solidFill>
            <a:schemeClr val="tx1">
              <a:lumMod val="65000"/>
              <a:lumOff val="35000"/>
            </a:schemeClr>
          </a:solidFill>
        </p:spPr>
        <p:txBody>
          <a:bodyPr wrap="square" rtlCol="0">
            <a:spAutoFit/>
          </a:bodyPr>
          <a:lstStyle/>
          <a:p>
            <a:pPr algn="ctr"/>
            <a:r>
              <a:rPr lang="en-US" sz="1400" dirty="0">
                <a:solidFill>
                  <a:schemeClr val="bg1"/>
                </a:solidFill>
                <a:latin typeface="Swis721 BT" panose="020B0504020202020204" pitchFamily="34" charset="0"/>
              </a:rPr>
              <a:t>56</a:t>
            </a:r>
            <a:r>
              <a:rPr lang="en-US" sz="1400" baseline="30000" dirty="0">
                <a:solidFill>
                  <a:schemeClr val="bg1"/>
                </a:solidFill>
                <a:latin typeface="Swis721 BT" panose="020B0504020202020204" pitchFamily="34" charset="0"/>
              </a:rPr>
              <a:t>th</a:t>
            </a:r>
            <a:r>
              <a:rPr lang="en-US" sz="1400" dirty="0">
                <a:solidFill>
                  <a:schemeClr val="bg1"/>
                </a:solidFill>
                <a:latin typeface="Swis721 BT" panose="020B0504020202020204" pitchFamily="34" charset="0"/>
              </a:rPr>
              <a:t> Enclave</a:t>
            </a:r>
          </a:p>
        </p:txBody>
      </p:sp>
      <p:sp>
        <p:nvSpPr>
          <p:cNvPr id="20" name="TextBox 19">
            <a:extLst>
              <a:ext uri="{FF2B5EF4-FFF2-40B4-BE49-F238E27FC236}">
                <a16:creationId xmlns:a16="http://schemas.microsoft.com/office/drawing/2014/main" id="{5AA8E406-89E6-3BC7-2BB5-336769144BE9}"/>
              </a:ext>
            </a:extLst>
          </p:cNvPr>
          <p:cNvSpPr txBox="1"/>
          <p:nvPr/>
        </p:nvSpPr>
        <p:spPr>
          <a:xfrm>
            <a:off x="4552832" y="2936642"/>
            <a:ext cx="1609725" cy="307777"/>
          </a:xfrm>
          <a:prstGeom prst="rect">
            <a:avLst/>
          </a:prstGeom>
          <a:solidFill>
            <a:schemeClr val="tx1">
              <a:lumMod val="65000"/>
              <a:lumOff val="35000"/>
            </a:schemeClr>
          </a:solidFill>
        </p:spPr>
        <p:txBody>
          <a:bodyPr wrap="square" rtlCol="0">
            <a:spAutoFit/>
          </a:bodyPr>
          <a:lstStyle/>
          <a:p>
            <a:pPr algn="ctr"/>
            <a:r>
              <a:rPr lang="en-US" sz="1400" dirty="0">
                <a:solidFill>
                  <a:schemeClr val="bg1"/>
                </a:solidFill>
                <a:latin typeface="Swis721 BT" panose="020B0504020202020204" pitchFamily="34" charset="0"/>
              </a:rPr>
              <a:t>Splendor Estates</a:t>
            </a:r>
          </a:p>
        </p:txBody>
      </p:sp>
      <p:sp>
        <p:nvSpPr>
          <p:cNvPr id="21" name="TextBox 20">
            <a:extLst>
              <a:ext uri="{FF2B5EF4-FFF2-40B4-BE49-F238E27FC236}">
                <a16:creationId xmlns:a16="http://schemas.microsoft.com/office/drawing/2014/main" id="{79C6FD60-DCE7-7F67-3C6D-7F1C4C962BFD}"/>
              </a:ext>
            </a:extLst>
          </p:cNvPr>
          <p:cNvSpPr txBox="1"/>
          <p:nvPr/>
        </p:nvSpPr>
        <p:spPr>
          <a:xfrm>
            <a:off x="6600707" y="4430578"/>
            <a:ext cx="1457325" cy="307777"/>
          </a:xfrm>
          <a:prstGeom prst="rect">
            <a:avLst/>
          </a:prstGeom>
          <a:solidFill>
            <a:schemeClr val="tx1">
              <a:lumMod val="65000"/>
              <a:lumOff val="35000"/>
            </a:schemeClr>
          </a:solidFill>
        </p:spPr>
        <p:txBody>
          <a:bodyPr wrap="square" rtlCol="0">
            <a:spAutoFit/>
          </a:bodyPr>
          <a:lstStyle/>
          <a:p>
            <a:pPr algn="ctr"/>
            <a:r>
              <a:rPr lang="en-US" sz="1400" dirty="0">
                <a:solidFill>
                  <a:schemeClr val="bg1"/>
                </a:solidFill>
                <a:latin typeface="Swis721 BT" panose="020B0504020202020204" pitchFamily="34" charset="0"/>
              </a:rPr>
              <a:t>The Ambience</a:t>
            </a:r>
          </a:p>
        </p:txBody>
      </p:sp>
      <p:sp>
        <p:nvSpPr>
          <p:cNvPr id="22" name="TextBox 21">
            <a:extLst>
              <a:ext uri="{FF2B5EF4-FFF2-40B4-BE49-F238E27FC236}">
                <a16:creationId xmlns:a16="http://schemas.microsoft.com/office/drawing/2014/main" id="{12E16485-A427-0FAC-22BD-F04B0C84EAC8}"/>
              </a:ext>
            </a:extLst>
          </p:cNvPr>
          <p:cNvSpPr txBox="1"/>
          <p:nvPr/>
        </p:nvSpPr>
        <p:spPr>
          <a:xfrm>
            <a:off x="9679304" y="5189602"/>
            <a:ext cx="1457325" cy="307777"/>
          </a:xfrm>
          <a:prstGeom prst="rect">
            <a:avLst/>
          </a:prstGeom>
          <a:solidFill>
            <a:schemeClr val="tx1">
              <a:lumMod val="65000"/>
              <a:lumOff val="35000"/>
            </a:schemeClr>
          </a:solidFill>
        </p:spPr>
        <p:txBody>
          <a:bodyPr wrap="square" rtlCol="0">
            <a:spAutoFit/>
          </a:bodyPr>
          <a:lstStyle/>
          <a:p>
            <a:pPr algn="ctr"/>
            <a:r>
              <a:rPr lang="en-US" sz="1400" dirty="0">
                <a:solidFill>
                  <a:schemeClr val="bg1"/>
                </a:solidFill>
                <a:latin typeface="Swis721 BT" panose="020B0504020202020204" pitchFamily="34" charset="0"/>
              </a:rPr>
              <a:t>Upcoming</a:t>
            </a:r>
          </a:p>
        </p:txBody>
      </p:sp>
      <p:sp>
        <p:nvSpPr>
          <p:cNvPr id="23" name="TextBox 22">
            <a:extLst>
              <a:ext uri="{FF2B5EF4-FFF2-40B4-BE49-F238E27FC236}">
                <a16:creationId xmlns:a16="http://schemas.microsoft.com/office/drawing/2014/main" id="{641E8C04-52EE-CCD8-F0A4-27F00B4A41C7}"/>
              </a:ext>
            </a:extLst>
          </p:cNvPr>
          <p:cNvSpPr txBox="1"/>
          <p:nvPr/>
        </p:nvSpPr>
        <p:spPr>
          <a:xfrm>
            <a:off x="939463" y="2602230"/>
            <a:ext cx="2521864" cy="2554545"/>
          </a:xfrm>
          <a:prstGeom prst="rect">
            <a:avLst/>
          </a:prstGeom>
          <a:noFill/>
        </p:spPr>
        <p:txBody>
          <a:bodyPr wrap="square" rtlCol="0">
            <a:spAutoFit/>
          </a:bodyPr>
          <a:lstStyle/>
          <a:p>
            <a:pPr algn="just"/>
            <a:r>
              <a:rPr lang="en-US" sz="1600" dirty="0">
                <a:solidFill>
                  <a:schemeClr val="tx1">
                    <a:lumMod val="50000"/>
                    <a:lumOff val="50000"/>
                  </a:schemeClr>
                </a:solidFill>
                <a:latin typeface="Swis721 BT" panose="020B0504020202020204" pitchFamily="34" charset="0"/>
              </a:rPr>
              <a:t>We take immense pride in showcasing our diverse range of projects that seamlessly blend commercial, retail and residential excellence. Dive into our growing portfolio and discover the future of urban living and commerce. </a:t>
            </a:r>
          </a:p>
        </p:txBody>
      </p:sp>
    </p:spTree>
    <p:extLst>
      <p:ext uri="{BB962C8B-B14F-4D97-AF65-F5344CB8AC3E}">
        <p14:creationId xmlns:p14="http://schemas.microsoft.com/office/powerpoint/2010/main" val="1739433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2C18FC-8000-241D-2ACF-C4E99313C1FB}"/>
              </a:ext>
            </a:extLst>
          </p:cNvPr>
          <p:cNvSpPr txBox="1"/>
          <p:nvPr/>
        </p:nvSpPr>
        <p:spPr>
          <a:xfrm>
            <a:off x="935710" y="851285"/>
            <a:ext cx="7432646" cy="2369880"/>
          </a:xfrm>
          <a:prstGeom prst="rect">
            <a:avLst/>
          </a:prstGeom>
          <a:noFill/>
        </p:spPr>
        <p:txBody>
          <a:bodyPr wrap="square" rtlCol="0">
            <a:spAutoFit/>
          </a:bodyPr>
          <a:lstStyle/>
          <a:p>
            <a:r>
              <a:rPr lang="en-US" sz="2000" dirty="0">
                <a:solidFill>
                  <a:schemeClr val="tx1">
                    <a:lumMod val="50000"/>
                    <a:lumOff val="50000"/>
                  </a:schemeClr>
                </a:solidFill>
                <a:latin typeface="Swis721 BT" panose="020B0504020202020204" pitchFamily="34" charset="0"/>
              </a:rPr>
              <a:t>Highland Ridge</a:t>
            </a:r>
          </a:p>
          <a:p>
            <a:r>
              <a:rPr lang="en-US" sz="1600" dirty="0">
                <a:solidFill>
                  <a:schemeClr val="tx1">
                    <a:lumMod val="50000"/>
                    <a:lumOff val="50000"/>
                  </a:schemeClr>
                </a:solidFill>
                <a:latin typeface="Swis721 BT" panose="020B0504020202020204" pitchFamily="34" charset="0"/>
              </a:rPr>
              <a:t>Forest Grove Road and Devils Glen Road – Bettendorf, IA (Spring 2024)</a:t>
            </a:r>
          </a:p>
          <a:p>
            <a:pPr algn="just"/>
            <a:r>
              <a:rPr lang="en-US" sz="1600" dirty="0">
                <a:solidFill>
                  <a:schemeClr val="tx1">
                    <a:lumMod val="50000"/>
                    <a:lumOff val="50000"/>
                  </a:schemeClr>
                </a:solidFill>
                <a:latin typeface="Swis721 BT" panose="020B0504020202020204" pitchFamily="34" charset="0"/>
              </a:rPr>
              <a:t>E&amp;A introduced a major development of the open lot at the intersection of Forest Grove and Devils Glen. The project comprises of about 30 acres spread across various rezoning approvals to package a comprehensive development that includes single-family residences, townhomes and commercial establishments. The master plan shows the future growth and development of a very involved community making the connection between buildings, social settings, and their surrounding environments a codeveloped vision. </a:t>
            </a:r>
          </a:p>
        </p:txBody>
      </p:sp>
      <p:pic>
        <p:nvPicPr>
          <p:cNvPr id="5" name="Picture 4" descr="An aerial view of a town&#10;&#10;Description automatically generated">
            <a:extLst>
              <a:ext uri="{FF2B5EF4-FFF2-40B4-BE49-F238E27FC236}">
                <a16:creationId xmlns:a16="http://schemas.microsoft.com/office/drawing/2014/main" id="{FE57F327-BEC7-6671-E344-6D58FEE498C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35710" y="3294507"/>
            <a:ext cx="3665319" cy="2012468"/>
          </a:xfrm>
          <a:prstGeom prst="rect">
            <a:avLst/>
          </a:prstGeom>
        </p:spPr>
      </p:pic>
      <p:pic>
        <p:nvPicPr>
          <p:cNvPr id="7" name="Picture 6" descr="A building with a lot of windows&#10;&#10;Description automatically generated">
            <a:extLst>
              <a:ext uri="{FF2B5EF4-FFF2-40B4-BE49-F238E27FC236}">
                <a16:creationId xmlns:a16="http://schemas.microsoft.com/office/drawing/2014/main" id="{5498751C-7074-0E7E-3E43-1991911F3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299" y="3294507"/>
            <a:ext cx="3614057" cy="2032653"/>
          </a:xfrm>
          <a:prstGeom prst="rect">
            <a:avLst/>
          </a:prstGeom>
        </p:spPr>
      </p:pic>
    </p:spTree>
    <p:extLst>
      <p:ext uri="{BB962C8B-B14F-4D97-AF65-F5344CB8AC3E}">
        <p14:creationId xmlns:p14="http://schemas.microsoft.com/office/powerpoint/2010/main" val="2285159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2C18FC-8000-241D-2ACF-C4E99313C1FB}"/>
              </a:ext>
            </a:extLst>
          </p:cNvPr>
          <p:cNvSpPr txBox="1"/>
          <p:nvPr/>
        </p:nvSpPr>
        <p:spPr>
          <a:xfrm>
            <a:off x="935710" y="851285"/>
            <a:ext cx="7432646" cy="2369880"/>
          </a:xfrm>
          <a:prstGeom prst="rect">
            <a:avLst/>
          </a:prstGeom>
          <a:noFill/>
        </p:spPr>
        <p:txBody>
          <a:bodyPr wrap="square" rtlCol="0">
            <a:spAutoFit/>
          </a:bodyPr>
          <a:lstStyle/>
          <a:p>
            <a:r>
              <a:rPr lang="en-US" sz="2000" dirty="0">
                <a:solidFill>
                  <a:schemeClr val="tx1">
                    <a:lumMod val="50000"/>
                    <a:lumOff val="50000"/>
                  </a:schemeClr>
                </a:solidFill>
                <a:latin typeface="Swis721 BT" panose="020B0504020202020204" pitchFamily="34" charset="0"/>
              </a:rPr>
              <a:t>56</a:t>
            </a:r>
            <a:r>
              <a:rPr lang="en-US" sz="2000" baseline="30000" dirty="0">
                <a:solidFill>
                  <a:schemeClr val="tx1">
                    <a:lumMod val="50000"/>
                    <a:lumOff val="50000"/>
                  </a:schemeClr>
                </a:solidFill>
                <a:latin typeface="Swis721 BT" panose="020B0504020202020204" pitchFamily="34" charset="0"/>
              </a:rPr>
              <a:t>th</a:t>
            </a:r>
            <a:r>
              <a:rPr lang="en-US" sz="2000" dirty="0">
                <a:solidFill>
                  <a:schemeClr val="tx1">
                    <a:lumMod val="50000"/>
                    <a:lumOff val="50000"/>
                  </a:schemeClr>
                </a:solidFill>
                <a:latin typeface="Swis721 BT" panose="020B0504020202020204" pitchFamily="34" charset="0"/>
              </a:rPr>
              <a:t> Enclave</a:t>
            </a:r>
          </a:p>
          <a:p>
            <a:r>
              <a:rPr lang="en-US" sz="1600" dirty="0">
                <a:solidFill>
                  <a:schemeClr val="tx1">
                    <a:lumMod val="50000"/>
                    <a:lumOff val="50000"/>
                  </a:schemeClr>
                </a:solidFill>
                <a:latin typeface="Swis721 BT" panose="020B0504020202020204" pitchFamily="34" charset="0"/>
              </a:rPr>
              <a:t>East 56</a:t>
            </a:r>
            <a:r>
              <a:rPr lang="en-US" sz="1600" baseline="30000" dirty="0">
                <a:solidFill>
                  <a:schemeClr val="tx1">
                    <a:lumMod val="50000"/>
                    <a:lumOff val="50000"/>
                  </a:schemeClr>
                </a:solidFill>
                <a:latin typeface="Swis721 BT" panose="020B0504020202020204" pitchFamily="34" charset="0"/>
              </a:rPr>
              <a:t>th</a:t>
            </a:r>
            <a:r>
              <a:rPr lang="en-US" sz="1600" dirty="0">
                <a:solidFill>
                  <a:schemeClr val="tx1">
                    <a:lumMod val="50000"/>
                    <a:lumOff val="50000"/>
                  </a:schemeClr>
                </a:solidFill>
                <a:latin typeface="Swis721 BT" panose="020B0504020202020204" pitchFamily="34" charset="0"/>
              </a:rPr>
              <a:t> Street – Davenport, IA (Spring 2024)</a:t>
            </a:r>
          </a:p>
          <a:p>
            <a:pPr algn="just"/>
            <a:r>
              <a:rPr lang="en-US" sz="1600" dirty="0">
                <a:solidFill>
                  <a:schemeClr val="tx1">
                    <a:lumMod val="50000"/>
                    <a:lumOff val="50000"/>
                  </a:schemeClr>
                </a:solidFill>
                <a:latin typeface="Swis721 BT" panose="020B0504020202020204" pitchFamily="34" charset="0"/>
              </a:rPr>
              <a:t>Located along a well-established business strip, this 16-acre green field land complements the existing commercial fabric. Located in a thriving urban area this parcel of land offers endless possibilities for those looking to create a dynamic and profitable opportunity. The strategic location ensures maximum visibility and accessibility – making it the ideal setting after the very busy development on 53</a:t>
            </a:r>
            <a:r>
              <a:rPr lang="en-US" sz="1600" baseline="30000" dirty="0">
                <a:solidFill>
                  <a:schemeClr val="tx1">
                    <a:lumMod val="50000"/>
                    <a:lumOff val="50000"/>
                  </a:schemeClr>
                </a:solidFill>
                <a:latin typeface="Swis721 BT" panose="020B0504020202020204" pitchFamily="34" charset="0"/>
              </a:rPr>
              <a:t>rd</a:t>
            </a:r>
            <a:r>
              <a:rPr lang="en-US" sz="1600" dirty="0">
                <a:solidFill>
                  <a:schemeClr val="tx1">
                    <a:lumMod val="50000"/>
                    <a:lumOff val="50000"/>
                  </a:schemeClr>
                </a:solidFill>
                <a:latin typeface="Swis721 BT" panose="020B0504020202020204" pitchFamily="34" charset="0"/>
              </a:rPr>
              <a:t> street. From shops to restaurants to offices the master plan ensures maximum flexibility for all sizes of business.</a:t>
            </a:r>
          </a:p>
        </p:txBody>
      </p:sp>
      <p:pic>
        <p:nvPicPr>
          <p:cNvPr id="3" name="Picture 2" descr="Aerial view of a city&#10;&#10;Description automatically generated">
            <a:extLst>
              <a:ext uri="{FF2B5EF4-FFF2-40B4-BE49-F238E27FC236}">
                <a16:creationId xmlns:a16="http://schemas.microsoft.com/office/drawing/2014/main" id="{397D3D36-CB9A-564C-1582-EEF65AAFE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585" y="3316415"/>
            <a:ext cx="7392115" cy="2847460"/>
          </a:xfrm>
          <a:prstGeom prst="rect">
            <a:avLst/>
          </a:prstGeom>
        </p:spPr>
      </p:pic>
    </p:spTree>
    <p:extLst>
      <p:ext uri="{BB962C8B-B14F-4D97-AF65-F5344CB8AC3E}">
        <p14:creationId xmlns:p14="http://schemas.microsoft.com/office/powerpoint/2010/main" val="2769504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2C18FC-8000-241D-2ACF-C4E99313C1FB}"/>
              </a:ext>
            </a:extLst>
          </p:cNvPr>
          <p:cNvSpPr txBox="1"/>
          <p:nvPr/>
        </p:nvSpPr>
        <p:spPr>
          <a:xfrm>
            <a:off x="935710" y="956060"/>
            <a:ext cx="3902990" cy="2862322"/>
          </a:xfrm>
          <a:prstGeom prst="rect">
            <a:avLst/>
          </a:prstGeom>
          <a:noFill/>
        </p:spPr>
        <p:txBody>
          <a:bodyPr wrap="square" rtlCol="0">
            <a:spAutoFit/>
          </a:bodyPr>
          <a:lstStyle/>
          <a:p>
            <a:r>
              <a:rPr lang="en-US" sz="2000" dirty="0">
                <a:solidFill>
                  <a:schemeClr val="tx1">
                    <a:lumMod val="50000"/>
                    <a:lumOff val="50000"/>
                  </a:schemeClr>
                </a:solidFill>
                <a:latin typeface="Swis721 BT" panose="020B0504020202020204" pitchFamily="34" charset="0"/>
              </a:rPr>
              <a:t>Splendor Estates</a:t>
            </a:r>
          </a:p>
          <a:p>
            <a:r>
              <a:rPr lang="en-US" sz="1600" dirty="0">
                <a:solidFill>
                  <a:schemeClr val="tx1">
                    <a:lumMod val="50000"/>
                    <a:lumOff val="50000"/>
                  </a:schemeClr>
                </a:solidFill>
                <a:latin typeface="Swis721 BT" panose="020B0504020202020204" pitchFamily="34" charset="0"/>
              </a:rPr>
              <a:t>Jersey Ridge – Davenport, IA (Fall 2024)</a:t>
            </a:r>
          </a:p>
          <a:p>
            <a:pPr algn="just"/>
            <a:r>
              <a:rPr lang="en-US" sz="1600" dirty="0">
                <a:solidFill>
                  <a:schemeClr val="tx1">
                    <a:lumMod val="50000"/>
                    <a:lumOff val="50000"/>
                  </a:schemeClr>
                </a:solidFill>
                <a:latin typeface="Swis721 BT" panose="020B0504020202020204" pitchFamily="34" charset="0"/>
              </a:rPr>
              <a:t>Nestled within a prestigious enclave, Splendor Estates offers a luxurious villa development that redefines the concept of opulent living. These homes are a confluence of elegance, comfort and affordability – creating a unique,  esteemed and tranquil experience while keeping you connected to the pulse of the city. </a:t>
            </a:r>
          </a:p>
        </p:txBody>
      </p:sp>
      <p:pic>
        <p:nvPicPr>
          <p:cNvPr id="5" name="Picture 4" descr="A map of a neighborhood&#10;&#10;Description automatically generated">
            <a:extLst>
              <a:ext uri="{FF2B5EF4-FFF2-40B4-BE49-F238E27FC236}">
                <a16:creationId xmlns:a16="http://schemas.microsoft.com/office/drawing/2014/main" id="{9C5B4061-1A34-C580-F1E8-B622D3C5F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8700" y="956060"/>
            <a:ext cx="3460750" cy="5191125"/>
          </a:xfrm>
          <a:prstGeom prst="rect">
            <a:avLst/>
          </a:prstGeom>
        </p:spPr>
      </p:pic>
      <p:pic>
        <p:nvPicPr>
          <p:cNvPr id="7" name="Picture 6" descr="A high angle view of a building&#10;&#10;Description automatically generated">
            <a:extLst>
              <a:ext uri="{FF2B5EF4-FFF2-40B4-BE49-F238E27FC236}">
                <a16:creationId xmlns:a16="http://schemas.microsoft.com/office/drawing/2014/main" id="{50565A36-BAC5-AB67-551B-B1CF3E94F1AB}"/>
              </a:ext>
            </a:extLst>
          </p:cNvPr>
          <p:cNvPicPr>
            <a:picLocks noChangeAspect="1"/>
          </p:cNvPicPr>
          <p:nvPr/>
        </p:nvPicPr>
        <p:blipFill rotWithShape="1">
          <a:blip r:embed="rId3">
            <a:extLst>
              <a:ext uri="{28A0092B-C50C-407E-A947-70E740481C1C}">
                <a14:useLocalDpi xmlns:a14="http://schemas.microsoft.com/office/drawing/2010/main" val="0"/>
              </a:ext>
            </a:extLst>
          </a:blip>
          <a:srcRect t="13941" r="20373" b="17500"/>
          <a:stretch/>
        </p:blipFill>
        <p:spPr>
          <a:xfrm>
            <a:off x="1054326" y="3933825"/>
            <a:ext cx="3681845" cy="2067978"/>
          </a:xfrm>
          <a:prstGeom prst="rect">
            <a:avLst/>
          </a:prstGeom>
        </p:spPr>
      </p:pic>
    </p:spTree>
    <p:extLst>
      <p:ext uri="{BB962C8B-B14F-4D97-AF65-F5344CB8AC3E}">
        <p14:creationId xmlns:p14="http://schemas.microsoft.com/office/powerpoint/2010/main" val="293327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2C18FC-8000-241D-2ACF-C4E99313C1FB}"/>
              </a:ext>
            </a:extLst>
          </p:cNvPr>
          <p:cNvSpPr txBox="1"/>
          <p:nvPr/>
        </p:nvSpPr>
        <p:spPr>
          <a:xfrm>
            <a:off x="935710" y="851285"/>
            <a:ext cx="7432646" cy="2369880"/>
          </a:xfrm>
          <a:prstGeom prst="rect">
            <a:avLst/>
          </a:prstGeom>
          <a:noFill/>
        </p:spPr>
        <p:txBody>
          <a:bodyPr wrap="square" rtlCol="0">
            <a:spAutoFit/>
          </a:bodyPr>
          <a:lstStyle/>
          <a:p>
            <a:r>
              <a:rPr lang="en-US" sz="2000" dirty="0">
                <a:solidFill>
                  <a:schemeClr val="tx1">
                    <a:lumMod val="50000"/>
                    <a:lumOff val="50000"/>
                  </a:schemeClr>
                </a:solidFill>
                <a:latin typeface="Swis721 BT" panose="020B0504020202020204" pitchFamily="34" charset="0"/>
              </a:rPr>
              <a:t>The Ambience on Utica</a:t>
            </a:r>
          </a:p>
          <a:p>
            <a:r>
              <a:rPr lang="en-US" sz="1600" dirty="0">
                <a:solidFill>
                  <a:schemeClr val="tx1">
                    <a:lumMod val="50000"/>
                    <a:lumOff val="50000"/>
                  </a:schemeClr>
                </a:solidFill>
                <a:latin typeface="Swis721 BT" panose="020B0504020202020204" pitchFamily="34" charset="0"/>
              </a:rPr>
              <a:t>Crow Creek Road – Davenport, IA (Fall 2025)</a:t>
            </a:r>
          </a:p>
          <a:p>
            <a:r>
              <a:rPr lang="en-US" sz="1600" dirty="0">
                <a:solidFill>
                  <a:schemeClr val="tx1">
                    <a:lumMod val="50000"/>
                    <a:lumOff val="50000"/>
                  </a:schemeClr>
                </a:solidFill>
                <a:latin typeface="Swis721 BT" panose="020B0504020202020204" pitchFamily="34" charset="0"/>
              </a:rPr>
              <a:t>E&amp;A introduces a visionary multi-family housing project that redefines modern urban living in a vibrant neighborhood. This distinctive development represents a fusion of comfort and convenience - designed to meet the diverse needs and desires of today’s discerning residents. With a good mix of one-bedroom, two-bedroom and studio types, this apartment includes some unique amenities such as a golf simulator, barbeque area etc. The residents can expect units with an open floor plan, natural light/view and high-quality finishes.</a:t>
            </a:r>
          </a:p>
        </p:txBody>
      </p:sp>
      <p:pic>
        <p:nvPicPr>
          <p:cNvPr id="2" name="Picture 1" descr="A building with many windows&#10;&#10;Description automatically generated">
            <a:extLst>
              <a:ext uri="{FF2B5EF4-FFF2-40B4-BE49-F238E27FC236}">
                <a16:creationId xmlns:a16="http://schemas.microsoft.com/office/drawing/2014/main" id="{DAA7B87E-753F-14A9-B77A-41D12F84F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174" y="3467386"/>
            <a:ext cx="4495801" cy="1822907"/>
          </a:xfrm>
          <a:prstGeom prst="rect">
            <a:avLst/>
          </a:prstGeom>
        </p:spPr>
      </p:pic>
      <p:pic>
        <p:nvPicPr>
          <p:cNvPr id="10" name="Picture 9" descr="A map of a building&#10;&#10;Description automatically generated">
            <a:extLst>
              <a:ext uri="{FF2B5EF4-FFF2-40B4-BE49-F238E27FC236}">
                <a16:creationId xmlns:a16="http://schemas.microsoft.com/office/drawing/2014/main" id="{6970AE51-CDFA-068A-3C8D-1163DDEF6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0816" y="3429000"/>
            <a:ext cx="3013120" cy="2538326"/>
          </a:xfrm>
          <a:prstGeom prst="rect">
            <a:avLst/>
          </a:prstGeom>
        </p:spPr>
      </p:pic>
    </p:spTree>
    <p:extLst>
      <p:ext uri="{BB962C8B-B14F-4D97-AF65-F5344CB8AC3E}">
        <p14:creationId xmlns:p14="http://schemas.microsoft.com/office/powerpoint/2010/main" val="3641556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1097</TotalTime>
  <Words>1030</Words>
  <Application>Microsoft Office PowerPoint</Application>
  <PresentationFormat>Widescreen</PresentationFormat>
  <Paragraphs>77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Swis721 BT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Kulkarni</dc:creator>
  <cp:lastModifiedBy>Sameer Kulkarni</cp:lastModifiedBy>
  <cp:revision>5</cp:revision>
  <dcterms:created xsi:type="dcterms:W3CDTF">2023-09-17T02:30:51Z</dcterms:created>
  <dcterms:modified xsi:type="dcterms:W3CDTF">2023-09-17T20:48:38Z</dcterms:modified>
</cp:coreProperties>
</file>